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45"/>
  </p:notesMasterIdLst>
  <p:handoutMasterIdLst>
    <p:handoutMasterId r:id="rId46"/>
  </p:handoutMasterIdLst>
  <p:sldIdLst>
    <p:sldId id="280" r:id="rId6"/>
    <p:sldId id="914" r:id="rId7"/>
    <p:sldId id="926" r:id="rId8"/>
    <p:sldId id="917" r:id="rId9"/>
    <p:sldId id="916" r:id="rId10"/>
    <p:sldId id="915" r:id="rId11"/>
    <p:sldId id="918" r:id="rId12"/>
    <p:sldId id="927" r:id="rId13"/>
    <p:sldId id="949" r:id="rId14"/>
    <p:sldId id="919" r:id="rId15"/>
    <p:sldId id="921" r:id="rId16"/>
    <p:sldId id="950" r:id="rId17"/>
    <p:sldId id="922" r:id="rId18"/>
    <p:sldId id="923" r:id="rId19"/>
    <p:sldId id="924" r:id="rId20"/>
    <p:sldId id="956" r:id="rId21"/>
    <p:sldId id="925" r:id="rId22"/>
    <p:sldId id="928" r:id="rId23"/>
    <p:sldId id="929" r:id="rId24"/>
    <p:sldId id="957" r:id="rId25"/>
    <p:sldId id="953" r:id="rId26"/>
    <p:sldId id="955" r:id="rId27"/>
    <p:sldId id="954" r:id="rId28"/>
    <p:sldId id="959" r:id="rId29"/>
    <p:sldId id="930" r:id="rId30"/>
    <p:sldId id="958" r:id="rId31"/>
    <p:sldId id="932" r:id="rId32"/>
    <p:sldId id="933" r:id="rId33"/>
    <p:sldId id="934" r:id="rId34"/>
    <p:sldId id="948" r:id="rId35"/>
    <p:sldId id="936" r:id="rId36"/>
    <p:sldId id="938" r:id="rId37"/>
    <p:sldId id="940" r:id="rId38"/>
    <p:sldId id="941" r:id="rId39"/>
    <p:sldId id="942" r:id="rId40"/>
    <p:sldId id="943" r:id="rId41"/>
    <p:sldId id="961" r:id="rId42"/>
    <p:sldId id="960" r:id="rId43"/>
    <p:sldId id="288" r:id="rId44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EE"/>
    <a:srgbClr val="399B39"/>
    <a:srgbClr val="800000"/>
    <a:srgbClr val="00B050"/>
    <a:srgbClr val="FF0000"/>
    <a:srgbClr val="282D2C"/>
    <a:srgbClr val="3561FF"/>
    <a:srgbClr val="363C3B"/>
    <a:srgbClr val="C78FFC"/>
    <a:srgbClr val="871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7" autoAdjust="0"/>
    <p:restoredTop sz="95165" autoAdjust="0"/>
  </p:normalViewPr>
  <p:slideViewPr>
    <p:cSldViewPr snapToGrid="0" showGuides="1">
      <p:cViewPr varScale="1">
        <p:scale>
          <a:sx n="82" d="100"/>
          <a:sy n="82" d="100"/>
        </p:scale>
        <p:origin x="8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1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 userDrawn="1"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6">
            <a:extLst>
              <a:ext uri="{FF2B5EF4-FFF2-40B4-BE49-F238E27FC236}">
                <a16:creationId xmlns:a16="http://schemas.microsoft.com/office/drawing/2014/main" id="{4CDC7559-85E2-2FE2-201F-FE73D47864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0600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114D5-9D49-7225-E5E2-41EB2357C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前端开发（</a:t>
            </a:r>
            <a:r>
              <a:rPr lang="en-US" altLang="zh-CN"/>
              <a:t>AI</a:t>
            </a:r>
            <a:r>
              <a:rPr lang="zh-CN" altLang="en-US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492ACB-F3BB-D035-2BE6-BCA9B9254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JavaScript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3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变量</a:t>
            </a:r>
            <a:r>
              <a:rPr lang="en-US" altLang="zh-CN"/>
              <a:t>&amp;</a:t>
            </a:r>
            <a:r>
              <a:rPr lang="zh-CN" altLang="en-US"/>
              <a:t>常量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C19AA7D8-5CD0-DFE3-32FC-E9353F5459A7}"/>
              </a:ext>
            </a:extLst>
          </p:cNvPr>
          <p:cNvSpPr txBox="1">
            <a:spLocks/>
          </p:cNvSpPr>
          <p:nvPr/>
        </p:nvSpPr>
        <p:spPr>
          <a:xfrm>
            <a:off x="672317" y="996679"/>
            <a:ext cx="10698800" cy="22252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中用 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let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关键字来声明变量 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(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弱类型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语言，变量可以存放不同类型的值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)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变量名需要遵循如下规则：</a:t>
            </a: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只能用 字母、数字、下划线（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_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）、美元符号（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$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）组成，且数字不能开头</a:t>
            </a: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变量名严格区分大小写，如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name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Name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是不同的变量</a:t>
            </a: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不能使用关键字，如：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let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var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if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for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</a:t>
            </a:r>
          </a:p>
        </p:txBody>
      </p:sp>
      <p:grpSp>
        <p:nvGrpSpPr>
          <p:cNvPr id="11" name="!!组合 9">
            <a:extLst>
              <a:ext uri="{FF2B5EF4-FFF2-40B4-BE49-F238E27FC236}">
                <a16:creationId xmlns:a16="http://schemas.microsoft.com/office/drawing/2014/main" id="{34367043-2BFB-B742-B54D-F15B41B8A193}"/>
              </a:ext>
            </a:extLst>
          </p:cNvPr>
          <p:cNvGrpSpPr/>
          <p:nvPr/>
        </p:nvGrpSpPr>
        <p:grpSpPr>
          <a:xfrm>
            <a:off x="8081852" y="1108353"/>
            <a:ext cx="3867422" cy="1961729"/>
            <a:chOff x="2297722" y="3660321"/>
            <a:chExt cx="3867422" cy="1961729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F53CECC-3065-FE4C-78C4-F6DE9DB881CB}"/>
                </a:ext>
              </a:extLst>
            </p:cNvPr>
            <p:cNvSpPr/>
            <p:nvPr/>
          </p:nvSpPr>
          <p:spPr>
            <a:xfrm>
              <a:off x="2297722" y="3660321"/>
              <a:ext cx="3867422" cy="1961729"/>
            </a:xfrm>
            <a:prstGeom prst="roundRect">
              <a:avLst>
                <a:gd name="adj" fmla="val 33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&lt;script&gt;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200" b="0">
                  <a:solidFill>
                    <a:srgbClr val="000000"/>
                  </a:solidFill>
                  <a:effectLst/>
                </a:rPr>
                <a:t>  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变量</a:t>
              </a:r>
              <a:endParaRPr lang="zh-CN" altLang="en-US" sz="1200" b="0">
                <a:solidFill>
                  <a:srgbClr val="00000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b="0">
                  <a:solidFill>
                    <a:srgbClr val="000000"/>
                  </a:solidFill>
                  <a:effectLst/>
                </a:rPr>
                <a:t>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let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 =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ea typeface="Fira Code" panose="020B0809050000020004" pitchFamily="49" charset="0"/>
                </a:rPr>
                <a:t>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a =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"Hello"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alert(a);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64FC4BED-E02D-563F-15C8-A03CB228BB93}"/>
                </a:ext>
              </a:extLst>
            </p:cNvPr>
            <p:cNvSpPr/>
            <p:nvPr/>
          </p:nvSpPr>
          <p:spPr>
            <a:xfrm>
              <a:off x="2297722" y="3660322"/>
              <a:ext cx="386742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AB902C8-F106-63AB-4C6D-CBA7EA29230B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9247AD8-1B92-FCC9-10F5-354F0AFE6D33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0AE2FD5-4A68-BD5A-B0DB-13CF01E33111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04377F3D-88B0-97E8-8769-0DFFAE24E1A6}"/>
              </a:ext>
            </a:extLst>
          </p:cNvPr>
          <p:cNvSpPr txBox="1">
            <a:spLocks/>
          </p:cNvSpPr>
          <p:nvPr/>
        </p:nvSpPr>
        <p:spPr>
          <a:xfrm>
            <a:off x="576196" y="3872172"/>
            <a:ext cx="6944979" cy="104552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JS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中用 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const</a:t>
            </a:r>
            <a:r>
              <a:rPr lang="en-US" altLang="zh-CN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关键字来声明常量 。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6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一旦声明，常量的值就不能改变（不可以重新赋值）。</a:t>
            </a: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18" name="!!组合 9">
            <a:extLst>
              <a:ext uri="{FF2B5EF4-FFF2-40B4-BE49-F238E27FC236}">
                <a16:creationId xmlns:a16="http://schemas.microsoft.com/office/drawing/2014/main" id="{800B5083-85F9-4424-1A1D-E2971C6A06DB}"/>
              </a:ext>
            </a:extLst>
          </p:cNvPr>
          <p:cNvGrpSpPr/>
          <p:nvPr/>
        </p:nvGrpSpPr>
        <p:grpSpPr>
          <a:xfrm>
            <a:off x="8084816" y="3957696"/>
            <a:ext cx="3864458" cy="1919996"/>
            <a:chOff x="2297722" y="3660321"/>
            <a:chExt cx="3864458" cy="1919996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49245334-724D-9A8B-B2A0-4F205CC62E21}"/>
                </a:ext>
              </a:extLst>
            </p:cNvPr>
            <p:cNvSpPr/>
            <p:nvPr/>
          </p:nvSpPr>
          <p:spPr>
            <a:xfrm>
              <a:off x="2297722" y="3660321"/>
              <a:ext cx="3864458" cy="1919996"/>
            </a:xfrm>
            <a:prstGeom prst="roundRect">
              <a:avLst>
                <a:gd name="adj" fmla="val 33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&lt;script&gt;</a:t>
              </a:r>
            </a:p>
            <a:p>
              <a:pPr>
                <a:lnSpc>
                  <a:spcPct val="150000"/>
                </a:lnSpc>
              </a:pPr>
              <a:r>
                <a:rPr lang="it-IT" altLang="zh-CN" sz="1200">
                  <a:solidFill>
                    <a:srgbClr val="008000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    </a:t>
              </a:r>
              <a:r>
                <a:rPr lang="it-IT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//</a:t>
              </a:r>
              <a:r>
                <a:rPr lang="zh-CN" altLang="it-IT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常量</a:t>
              </a:r>
              <a:endParaRPr lang="it-IT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it-IT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it-IT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const</a:t>
              </a:r>
              <a:r>
                <a:rPr lang="it-IT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 PI = </a:t>
              </a:r>
              <a:r>
                <a:rPr lang="it-IT" altLang="zh-CN" sz="1200" b="0">
                  <a:solidFill>
                    <a:srgbClr val="098658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3.14</a:t>
              </a:r>
              <a:r>
                <a:rPr lang="it-IT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it-IT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</a:p>
            <a:p>
              <a:pPr>
                <a:lnSpc>
                  <a:spcPct val="150000"/>
                </a:lnSpc>
              </a:pPr>
              <a:r>
                <a:rPr lang="it-IT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console.log(PI);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矩形: 圆顶角 19">
              <a:extLst>
                <a:ext uri="{FF2B5EF4-FFF2-40B4-BE49-F238E27FC236}">
                  <a16:creationId xmlns:a16="http://schemas.microsoft.com/office/drawing/2014/main" id="{8C066ED4-9389-58EB-3AE9-C927DE96469C}"/>
                </a:ext>
              </a:extLst>
            </p:cNvPr>
            <p:cNvSpPr/>
            <p:nvPr/>
          </p:nvSpPr>
          <p:spPr>
            <a:xfrm>
              <a:off x="2297722" y="3660322"/>
              <a:ext cx="3864458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B93B45-5FB3-1CB0-4AE5-352B46BD948E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3E0948B-0A1D-20CF-7856-2B36BE82745D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F6FCB71-275B-B214-045D-F14012DC9A9A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F570FFA-FEB8-C999-0A88-527E78786327}"/>
              </a:ext>
            </a:extLst>
          </p:cNvPr>
          <p:cNvSpPr/>
          <p:nvPr/>
        </p:nvSpPr>
        <p:spPr>
          <a:xfrm>
            <a:off x="8514780" y="4982459"/>
            <a:ext cx="2788031" cy="342625"/>
          </a:xfrm>
          <a:prstGeom prst="roundRect">
            <a:avLst>
              <a:gd name="adj" fmla="val 3311"/>
            </a:avLst>
          </a:prstGeom>
          <a:solidFill>
            <a:srgbClr val="F6F6F6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it-IT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PI = </a:t>
            </a:r>
            <a:r>
              <a:rPr lang="it-IT" altLang="zh-CN" sz="1200" b="0">
                <a:solidFill>
                  <a:srgbClr val="098658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3.5</a:t>
            </a:r>
            <a:r>
              <a:rPr lang="it-IT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;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941F22-C291-7393-28FC-DA3490662060}"/>
              </a:ext>
            </a:extLst>
          </p:cNvPr>
          <p:cNvSpPr/>
          <p:nvPr/>
        </p:nvSpPr>
        <p:spPr>
          <a:xfrm>
            <a:off x="8508684" y="5029167"/>
            <a:ext cx="1945341" cy="277588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乘号 25">
            <a:extLst>
              <a:ext uri="{FF2B5EF4-FFF2-40B4-BE49-F238E27FC236}">
                <a16:creationId xmlns:a16="http://schemas.microsoft.com/office/drawing/2014/main" id="{2DD06AF0-73DB-700A-36A1-2D72B07E0C83}"/>
              </a:ext>
            </a:extLst>
          </p:cNvPr>
          <p:cNvSpPr/>
          <p:nvPr/>
        </p:nvSpPr>
        <p:spPr>
          <a:xfrm>
            <a:off x="10201221" y="4935624"/>
            <a:ext cx="313764" cy="464673"/>
          </a:xfrm>
          <a:prstGeom prst="mathMultiply">
            <a:avLst>
              <a:gd name="adj1" fmla="val 659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3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7" grpId="0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8412E0D4-3513-4095-2E2E-4E834083D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833" y="1194546"/>
            <a:ext cx="7529054" cy="463708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>
                <a:latin typeface="Consolas" panose="020B0609020204030204" pitchFamily="49" charset="0"/>
              </a:rPr>
              <a:t>变量</a:t>
            </a:r>
            <a:r>
              <a:rPr lang="en-US" altLang="zh-CN" sz="1800">
                <a:latin typeface="Consolas" panose="020B0609020204030204" pitchFamily="49" charset="0"/>
              </a:rPr>
              <a:t>/</a:t>
            </a:r>
            <a:r>
              <a:rPr lang="zh-CN" altLang="en-US" sz="1800">
                <a:latin typeface="Consolas" panose="020B0609020204030204" pitchFamily="49" charset="0"/>
              </a:rPr>
              <a:t>常量</a:t>
            </a:r>
            <a:endParaRPr lang="en-US" altLang="zh-CN" sz="1800">
              <a:latin typeface="Consolas" panose="020B0609020204030204" pitchFamily="49" charset="0"/>
            </a:endParaRP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特点：</a:t>
            </a: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是弱类型语言，变量可以存放不同类型的值</a:t>
            </a:r>
            <a:endParaRPr lang="en-US" altLang="zh-CN" sz="14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声明：</a:t>
            </a:r>
            <a:endParaRPr lang="en-US" altLang="zh-CN" sz="14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let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：声明变量</a:t>
            </a:r>
            <a:endParaRPr lang="en-US" altLang="zh-CN" sz="14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const</a:t>
            </a:r>
            <a:r>
              <a:rPr lang="zh-CN" altLang="en-US" sz="14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：声明常量，一旦声明，常量的值不能改变</a:t>
            </a:r>
            <a:endParaRPr lang="en-US" altLang="zh-CN" sz="14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lang="en-US" altLang="zh-CN" sz="1400" b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在早期的</a:t>
            </a:r>
            <a:r>
              <a:rPr lang="en-US" altLang="zh-CN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中，声明变量还可以使用</a:t>
            </a:r>
            <a:r>
              <a:rPr lang="en-US" altLang="zh-CN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var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，但是并不严谨</a:t>
            </a:r>
            <a:r>
              <a:rPr lang="en-US" altLang="zh-CN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不推荐</a:t>
            </a:r>
            <a:r>
              <a:rPr lang="en-US" altLang="zh-CN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0" lvl="1" indent="0">
              <a:lnSpc>
                <a:spcPct val="200000"/>
              </a:lnSpc>
              <a:buNone/>
            </a:pPr>
            <a:r>
              <a:rPr lang="en-US" altLang="zh-CN" sz="18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sz="18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输出语句</a:t>
            </a:r>
            <a:endParaRPr lang="en-US" altLang="zh-CN" sz="1800" b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1200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window.alert() 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：弹出警告框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</a:rPr>
              <a:t>(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</a:rPr>
              <a:t>使用频次较高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</a:rPr>
              <a:t>)</a:t>
            </a:r>
            <a:endParaRPr lang="zh-CN" altLang="en-US" sz="1400">
              <a:solidFill>
                <a:srgbClr val="C00000"/>
              </a:solidFill>
              <a:latin typeface="Fira Code" panose="020B0809050000020004" pitchFamily="49" charset="0"/>
            </a:endParaRPr>
          </a:p>
          <a:p>
            <a:pPr marL="61200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console.log()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：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写入浏览器控制台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</a:rPr>
              <a:t>(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</a:rPr>
              <a:t>使用频次较高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</a:rPr>
              <a:t>)</a:t>
            </a:r>
          </a:p>
          <a:p>
            <a:pPr marL="612000" indent="-2857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document.write() 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：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</a:rPr>
              <a:t>向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</a:rPr>
              <a:t>HTML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</a:rPr>
              <a:t>的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</a:rPr>
              <a:t>body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</a:rPr>
              <a:t>内输出内容</a:t>
            </a:r>
          </a:p>
        </p:txBody>
      </p:sp>
    </p:spTree>
    <p:extLst>
      <p:ext uri="{BB962C8B-B14F-4D97-AF65-F5344CB8AC3E}">
        <p14:creationId xmlns:p14="http://schemas.microsoft.com/office/powerpoint/2010/main" val="20371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C7EE9F-67AC-F0B5-DD00-D295D80E5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JS </a:t>
            </a:r>
            <a:r>
              <a:rPr lang="zh-CN" altLang="en-US"/>
              <a:t>核心语法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16AC3D-E252-191B-AEB6-DB223FF8A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4397243" cy="3413220"/>
          </a:xfrm>
        </p:spPr>
        <p:txBody>
          <a:bodyPr/>
          <a:lstStyle/>
          <a:p>
            <a:r>
              <a:rPr lang="zh-CN" altLang="en-US"/>
              <a:t>引入方式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基础语法</a:t>
            </a:r>
            <a:endParaRPr lang="en-US" altLang="zh-CN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变量</a:t>
            </a:r>
            <a:endParaRPr lang="en-US" altLang="zh-CN" sz="160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rgbClr val="C00000"/>
                </a:solidFill>
              </a:rPr>
              <a:t>数据类型</a:t>
            </a:r>
            <a:endParaRPr lang="en-US" altLang="zh-CN" sz="160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函数</a:t>
            </a:r>
            <a:endParaRPr lang="en-US" altLang="zh-CN" sz="160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自定义对象</a:t>
            </a:r>
            <a:endParaRPr lang="en-US" altLang="zh-CN" sz="1600"/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800">
                <a:latin typeface="+mn-ea"/>
                <a:cs typeface="阿里巴巴普惠体 Medium" panose="00020600040101010101" pitchFamily="18" charset="-122"/>
              </a:rPr>
              <a:t>DOM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AB3204F-61E3-AB17-7A9C-0ED3D56AE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876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数据类型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62E806AF-76FF-D14A-90A7-5D09C2CA4A40}"/>
              </a:ext>
            </a:extLst>
          </p:cNvPr>
          <p:cNvSpPr txBox="1">
            <a:spLocks/>
          </p:cNvSpPr>
          <p:nvPr/>
        </p:nvSpPr>
        <p:spPr>
          <a:xfrm>
            <a:off x="576196" y="956242"/>
            <a:ext cx="10698800" cy="2943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 sz="1600">
                <a:latin typeface="Fira Code" panose="020B0809050000020004" pitchFamily="49" charset="0"/>
              </a:rPr>
              <a:t>的数据类型分为：基本数据类型和引用数据类型（对象）。</a:t>
            </a:r>
            <a:endParaRPr lang="en-US" altLang="zh-CN" sz="1600">
              <a:latin typeface="Fira Code" panose="020B0809050000020004" pitchFamily="49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基本数据类型：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number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：数字（整数、小数、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NaN(Not a Number)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boolean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：布尔。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true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false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null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：对象为空。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JavaScript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是大小写敏感的，因此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null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Null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NULL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是完全不同的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undefined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：当声明的变量未初始化时，该变量的默认值是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undefined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string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：字符串，单引号、双引号、反引号皆可，推荐使用</a:t>
            </a:r>
            <a:r>
              <a:rPr lang="zh-CN" altLang="en-US" sz="14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单引号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3F03EAC-963C-7BF7-C4BB-F5E518CAAC57}"/>
              </a:ext>
            </a:extLst>
          </p:cNvPr>
          <p:cNvSpPr txBox="1">
            <a:spLocks/>
          </p:cNvSpPr>
          <p:nvPr/>
        </p:nvSpPr>
        <p:spPr>
          <a:xfrm>
            <a:off x="710880" y="5165449"/>
            <a:ext cx="10698800" cy="5128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使用 </a:t>
            </a:r>
            <a:r>
              <a:rPr lang="en-US" altLang="zh-CN">
                <a:solidFill>
                  <a:srgbClr val="C00000"/>
                </a:solidFill>
                <a:latin typeface="+mn-lt"/>
                <a:ea typeface="+mn-ea"/>
              </a:rPr>
              <a:t>typeof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 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运算符可以获取数据类型：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6" name="!!组合 9">
            <a:extLst>
              <a:ext uri="{FF2B5EF4-FFF2-40B4-BE49-F238E27FC236}">
                <a16:creationId xmlns:a16="http://schemas.microsoft.com/office/drawing/2014/main" id="{D6D861DD-CC7C-B4D2-34E0-9C858C01E359}"/>
              </a:ext>
            </a:extLst>
          </p:cNvPr>
          <p:cNvGrpSpPr/>
          <p:nvPr/>
        </p:nvGrpSpPr>
        <p:grpSpPr>
          <a:xfrm>
            <a:off x="5925596" y="5249524"/>
            <a:ext cx="4742338" cy="1456076"/>
            <a:chOff x="2297721" y="3660322"/>
            <a:chExt cx="4742338" cy="145607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D54464A-6A86-C570-9DB9-83BF241714B7}"/>
                </a:ext>
              </a:extLst>
            </p:cNvPr>
            <p:cNvSpPr/>
            <p:nvPr/>
          </p:nvSpPr>
          <p:spPr>
            <a:xfrm>
              <a:off x="2297722" y="3660322"/>
              <a:ext cx="4742337" cy="1456076"/>
            </a:xfrm>
            <a:prstGeom prst="roundRect">
              <a:avLst>
                <a:gd name="adj" fmla="val 570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252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&lt;script&gt;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let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 =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ea typeface="Fira Code" panose="020B0809050000020004" pitchFamily="49" charset="0"/>
                </a:rPr>
                <a:t>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alert(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typeof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a); </a:t>
              </a:r>
              <a:r>
                <a:rPr lang="en-US" altLang="zh-CN" sz="1200">
                  <a:solidFill>
                    <a:srgbClr val="000000"/>
                  </a:solidFill>
                  <a:ea typeface="Fira Code" panose="020B0809050000020004" pitchFamily="49" charset="0"/>
                </a:rPr>
                <a:t>//</a:t>
              </a:r>
              <a:r>
                <a:rPr lang="zh-CN" altLang="en-US" sz="1200">
                  <a:solidFill>
                    <a:srgbClr val="000000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获取数据类型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9D27CC6A-4D57-7AFA-6D33-7677A2A5C12E}"/>
                </a:ext>
              </a:extLst>
            </p:cNvPr>
            <p:cNvSpPr/>
            <p:nvPr/>
          </p:nvSpPr>
          <p:spPr>
            <a:xfrm>
              <a:off x="2297721" y="3660322"/>
              <a:ext cx="474233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6ED75DD-DC6B-B12D-FD85-BFB1F0FFDCF7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7E1A5D0-0DAD-97AD-897D-D3B2983356F2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A003803-BBC1-1825-2D5F-1D883B0BB93E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8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269B9-1F58-2796-1484-8C6D1C1E3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1437335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模板字符串语法：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76000"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` `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（反引号，英文输入模式下按键盘的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tab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键上方波浪线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~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那个键）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76000"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内容拼接变量时，使用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${}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包住变量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4" name="!!组合 9">
            <a:extLst>
              <a:ext uri="{FF2B5EF4-FFF2-40B4-BE49-F238E27FC236}">
                <a16:creationId xmlns:a16="http://schemas.microsoft.com/office/drawing/2014/main" id="{AEBB749C-41F4-2990-C4E6-B9CC9D367DAB}"/>
              </a:ext>
            </a:extLst>
          </p:cNvPr>
          <p:cNvGrpSpPr/>
          <p:nvPr/>
        </p:nvGrpSpPr>
        <p:grpSpPr>
          <a:xfrm>
            <a:off x="970847" y="2456331"/>
            <a:ext cx="9195127" cy="2239684"/>
            <a:chOff x="2297721" y="3660321"/>
            <a:chExt cx="9195127" cy="2239684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E59EB16-4EB0-AE5C-5040-9B7BC1DF2136}"/>
                </a:ext>
              </a:extLst>
            </p:cNvPr>
            <p:cNvSpPr/>
            <p:nvPr/>
          </p:nvSpPr>
          <p:spPr>
            <a:xfrm>
              <a:off x="2297721" y="3660321"/>
              <a:ext cx="9195127" cy="2239684"/>
            </a:xfrm>
            <a:prstGeom prst="roundRect">
              <a:avLst>
                <a:gd name="adj" fmla="val 33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let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 name =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'Tom'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let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 age =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18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;</a:t>
              </a:r>
              <a:b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console.log(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大家好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我是新入职的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'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+ name +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', 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今年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'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+ age +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岁了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请多多关照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console.log(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`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大家好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我是新入职的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${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name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}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今年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${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age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}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岁了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, 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请多多关照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`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641A86A2-8C2A-9BB7-59F0-9BF1F257CCB0}"/>
                </a:ext>
              </a:extLst>
            </p:cNvPr>
            <p:cNvSpPr/>
            <p:nvPr/>
          </p:nvSpPr>
          <p:spPr>
            <a:xfrm>
              <a:off x="2297721" y="3660322"/>
              <a:ext cx="919512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BD89939-0544-D2E2-AE2C-6282840B9B48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91EF605-62E1-F95C-C295-916C6ACD67BB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401CB54-CD89-836B-E3BD-EEAF5A9B25C4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00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A645D746-8B56-9D66-AE8E-DFFCFC3BD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2082" y="1463040"/>
            <a:ext cx="7406859" cy="362891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 sz="1800">
                <a:latin typeface="Fira Code" panose="020B0809050000020004" pitchFamily="49" charset="0"/>
              </a:rPr>
              <a:t>中的基本数据类型</a:t>
            </a:r>
            <a:endParaRPr lang="en-US" altLang="zh-CN" sz="1800">
              <a:latin typeface="Fira Code" panose="020B0809050000020004" pitchFamily="49" charset="0"/>
            </a:endParaRP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number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、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boolean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、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null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、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undefined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、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string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>
                <a:latin typeface="Fira Code" panose="020B0809050000020004" pitchFamily="49" charset="0"/>
              </a:rPr>
              <a:t>字符串反引号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(` `)</a:t>
            </a:r>
            <a:r>
              <a:rPr lang="zh-CN" altLang="en-US" sz="1800">
                <a:latin typeface="Fira Code" panose="020B0809050000020004" pitchFamily="49" charset="0"/>
              </a:rPr>
              <a:t>的应用场景</a:t>
            </a:r>
            <a:endParaRPr lang="en-US" altLang="zh-CN" sz="1800">
              <a:latin typeface="Fira Code" panose="020B0809050000020004" pitchFamily="49" charset="0"/>
            </a:endParaRPr>
          </a:p>
          <a:p>
            <a:pPr marL="72000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字符串拼接</a:t>
            </a:r>
            <a:endParaRPr lang="en-US" altLang="zh-CN" sz="1600" b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93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C7EE9F-67AC-F0B5-DD00-D295D80E5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JS </a:t>
            </a:r>
            <a:r>
              <a:rPr lang="zh-CN" altLang="en-US"/>
              <a:t>核心语法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16AC3D-E252-191B-AEB6-DB223FF8A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4397243" cy="3413220"/>
          </a:xfrm>
        </p:spPr>
        <p:txBody>
          <a:bodyPr/>
          <a:lstStyle/>
          <a:p>
            <a:r>
              <a:rPr lang="zh-CN" altLang="en-US"/>
              <a:t>引入方式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基础语法</a:t>
            </a:r>
            <a:endParaRPr lang="en-US" altLang="zh-CN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变量</a:t>
            </a:r>
            <a:endParaRPr lang="en-US" altLang="zh-CN" sz="160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数据类型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rgbClr val="C00000"/>
                </a:solidFill>
              </a:rPr>
              <a:t>函数</a:t>
            </a:r>
            <a:endParaRPr lang="en-US" altLang="zh-CN" sz="160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自定义对象</a:t>
            </a:r>
            <a:endParaRPr lang="en-US" altLang="zh-CN" sz="1600"/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800">
                <a:latin typeface="+mn-ea"/>
                <a:cs typeface="阿里巴巴普惠体 Medium" panose="00020600040101010101" pitchFamily="18" charset="-122"/>
              </a:rPr>
              <a:t>DOM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AB3204F-61E3-AB17-7A9C-0ED3D56AE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91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</a:t>
            </a:r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111EC706-97D8-3B37-AFA1-D796C50D5B38}"/>
              </a:ext>
            </a:extLst>
          </p:cNvPr>
          <p:cNvSpPr txBox="1">
            <a:spLocks/>
          </p:cNvSpPr>
          <p:nvPr/>
        </p:nvSpPr>
        <p:spPr>
          <a:xfrm>
            <a:off x="624893" y="1028087"/>
            <a:ext cx="10698800" cy="31732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介绍：函数（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600">
                <a:solidFill>
                  <a:srgbClr val="001FEE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function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zh-CN" altLang="en-US" sz="1600">
                <a:latin typeface="Fira Code" panose="020B0809050000020004" pitchFamily="49" charset="0"/>
              </a:rPr>
              <a:t>）是被设计用来执行特定任务的代码块，方便程序的封装复用。</a:t>
            </a:r>
            <a:endParaRPr lang="en-US" altLang="zh-CN" sz="1600">
              <a:latin typeface="Fira Code" panose="020B0809050000020004" pitchFamily="49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定义：</a:t>
            </a:r>
            <a:r>
              <a:rPr lang="en-US" altLang="zh-CN" sz="1600">
                <a:latin typeface="Fira Code" panose="020B0809050000020004" pitchFamily="49" charset="0"/>
              </a:rPr>
              <a:t>JavaScript</a:t>
            </a:r>
            <a:r>
              <a:rPr lang="zh-CN" altLang="en-US" sz="1600">
                <a:latin typeface="Fira Code" panose="020B0809050000020004" pitchFamily="49" charset="0"/>
              </a:rPr>
              <a:t>中的函数通过</a:t>
            </a:r>
            <a:r>
              <a:rPr lang="en-US" altLang="zh-CN" sz="1600">
                <a:solidFill>
                  <a:srgbClr val="001FEE"/>
                </a:solidFill>
                <a:latin typeface="Fira Code" panose="020B0809050000020004" pitchFamily="49" charset="0"/>
              </a:rPr>
              <a:t>function</a:t>
            </a:r>
            <a:r>
              <a:rPr lang="zh-CN" altLang="en-US" sz="1600">
                <a:latin typeface="Fira Code" panose="020B0809050000020004" pitchFamily="49" charset="0"/>
              </a:rPr>
              <a:t>关键字进行定义，语法为：</a:t>
            </a:r>
            <a:endParaRPr lang="en-US" altLang="zh-CN" sz="1600"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600"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600"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600">
              <a:latin typeface="Fira Code" panose="020B0809050000020004" pitchFamily="49" charset="0"/>
            </a:endParaRPr>
          </a:p>
          <a:p>
            <a:pPr marL="285750" indent="-285750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调用：函数名称</a:t>
            </a:r>
            <a:r>
              <a:rPr lang="en-US" altLang="zh-CN" sz="1600">
                <a:latin typeface="Fira Code" panose="020B0809050000020004" pitchFamily="49" charset="0"/>
              </a:rPr>
              <a:t>(</a:t>
            </a:r>
            <a:r>
              <a:rPr lang="zh-CN" altLang="en-US" sz="1600">
                <a:latin typeface="Fira Code" panose="020B0809050000020004" pitchFamily="49" charset="0"/>
              </a:rPr>
              <a:t>实际参数列表</a:t>
            </a:r>
            <a:r>
              <a:rPr lang="en-US" altLang="zh-CN" sz="1600">
                <a:latin typeface="Fira Code" panose="020B0809050000020004" pitchFamily="49" charset="0"/>
              </a:rPr>
              <a:t>)</a:t>
            </a:r>
          </a:p>
        </p:txBody>
      </p:sp>
      <p:grpSp>
        <p:nvGrpSpPr>
          <p:cNvPr id="5" name="!!组合 9">
            <a:extLst>
              <a:ext uri="{FF2B5EF4-FFF2-40B4-BE49-F238E27FC236}">
                <a16:creationId xmlns:a16="http://schemas.microsoft.com/office/drawing/2014/main" id="{897C181E-8CD2-015D-1BDA-F007EE3B4C0B}"/>
              </a:ext>
            </a:extLst>
          </p:cNvPr>
          <p:cNvGrpSpPr/>
          <p:nvPr/>
        </p:nvGrpSpPr>
        <p:grpSpPr>
          <a:xfrm>
            <a:off x="1059747" y="2002856"/>
            <a:ext cx="4187273" cy="1304468"/>
            <a:chOff x="2297722" y="3660322"/>
            <a:chExt cx="4187273" cy="130446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130918B-163D-3C15-0904-EB98C8B3CC52}"/>
                </a:ext>
              </a:extLst>
            </p:cNvPr>
            <p:cNvSpPr/>
            <p:nvPr/>
          </p:nvSpPr>
          <p:spPr>
            <a:xfrm>
              <a:off x="2297723" y="3660322"/>
              <a:ext cx="4187272" cy="1304468"/>
            </a:xfrm>
            <a:prstGeom prst="roundRect">
              <a:avLst>
                <a:gd name="adj" fmla="val 570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functionName(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参数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1,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参数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...){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//</a:t>
              </a:r>
              <a:r>
                <a:rPr lang="zh-CN" altLang="en-US" sz="1200" b="0">
                  <a:solidFill>
                    <a:srgbClr val="008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要执行的代码</a:t>
              </a:r>
              <a:endParaRPr lang="zh-CN" altLang="en-US" sz="1200" b="0">
                <a:solidFill>
                  <a:srgbClr val="00000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5A91ADB-6A58-EA17-7CBA-F621BC175687}"/>
                </a:ext>
              </a:extLst>
            </p:cNvPr>
            <p:cNvSpPr/>
            <p:nvPr/>
          </p:nvSpPr>
          <p:spPr>
            <a:xfrm>
              <a:off x="2297722" y="3660322"/>
              <a:ext cx="41872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40B961F-3EA4-AACC-B892-0C97BF9EF462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C5992C1-55B5-AF56-2074-EDDBC3DB31D6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696B7B-AE45-C0B5-8766-37083D7E4789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!!组合 9">
            <a:extLst>
              <a:ext uri="{FF2B5EF4-FFF2-40B4-BE49-F238E27FC236}">
                <a16:creationId xmlns:a16="http://schemas.microsoft.com/office/drawing/2014/main" id="{5507CB1C-8449-2E67-BA7E-AE09514FB842}"/>
              </a:ext>
            </a:extLst>
          </p:cNvPr>
          <p:cNvGrpSpPr/>
          <p:nvPr/>
        </p:nvGrpSpPr>
        <p:grpSpPr>
          <a:xfrm>
            <a:off x="6231563" y="2002856"/>
            <a:ext cx="4187273" cy="1304468"/>
            <a:chOff x="2297722" y="3660322"/>
            <a:chExt cx="4187273" cy="130446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1348253-3A28-ED9E-E466-C2BE43ADEBD8}"/>
                </a:ext>
              </a:extLst>
            </p:cNvPr>
            <p:cNvSpPr/>
            <p:nvPr/>
          </p:nvSpPr>
          <p:spPr>
            <a:xfrm>
              <a:off x="2297723" y="3660322"/>
              <a:ext cx="4187272" cy="1304468"/>
            </a:xfrm>
            <a:prstGeom prst="roundRect">
              <a:avLst>
                <a:gd name="adj" fmla="val 570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add(</a:t>
              </a:r>
              <a:r>
                <a:rPr lang="en-US" altLang="zh-CN" sz="1200">
                  <a:solidFill>
                    <a:srgbClr val="000000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, b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){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return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 + b;</a:t>
              </a:r>
              <a:endParaRPr lang="zh-CN" altLang="en-US" sz="1200" b="0">
                <a:solidFill>
                  <a:srgbClr val="00000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14F7F75A-D5A8-17CF-146F-3D8AC95F1F2C}"/>
                </a:ext>
              </a:extLst>
            </p:cNvPr>
            <p:cNvSpPr/>
            <p:nvPr/>
          </p:nvSpPr>
          <p:spPr>
            <a:xfrm>
              <a:off x="2297722" y="3660322"/>
              <a:ext cx="41872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F573108-1354-B488-BBB7-0AE9039097CA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74FC1C7-F1EE-A7F3-12BD-9E7C98F21870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C57C2E6-94C0-7648-2C47-CFA80D8556A2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!!组合 9">
            <a:extLst>
              <a:ext uri="{FF2B5EF4-FFF2-40B4-BE49-F238E27FC236}">
                <a16:creationId xmlns:a16="http://schemas.microsoft.com/office/drawing/2014/main" id="{1EEE983D-560A-D193-5EB6-BA385B710020}"/>
              </a:ext>
            </a:extLst>
          </p:cNvPr>
          <p:cNvGrpSpPr/>
          <p:nvPr/>
        </p:nvGrpSpPr>
        <p:grpSpPr>
          <a:xfrm>
            <a:off x="1059746" y="3925168"/>
            <a:ext cx="4187273" cy="986941"/>
            <a:chOff x="2297722" y="3660322"/>
            <a:chExt cx="4187273" cy="986941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85FC45A5-DB7D-256A-7D84-444953A1D23C}"/>
                </a:ext>
              </a:extLst>
            </p:cNvPr>
            <p:cNvSpPr/>
            <p:nvPr/>
          </p:nvSpPr>
          <p:spPr>
            <a:xfrm>
              <a:off x="2297723" y="3660322"/>
              <a:ext cx="4187272" cy="986941"/>
            </a:xfrm>
            <a:prstGeom prst="roundRect">
              <a:avLst>
                <a:gd name="adj" fmla="val 725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let </a:t>
              </a:r>
              <a:r>
                <a:rPr lang="en-US" altLang="zh-CN" sz="12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ea typeface="Fira Code" panose="020B0809050000020004" pitchFamily="49" charset="0"/>
                </a:rPr>
                <a:t>result =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add(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ea typeface="Fira Code" panose="020B0809050000020004" pitchFamily="49" charset="0"/>
                </a:rPr>
                <a:t>10,20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>
                  <a:solidFill>
                    <a:srgbClr val="000000"/>
                  </a:solidFill>
                  <a:ea typeface="Fira Code" panose="020B0809050000020004" pitchFamily="49" charset="0"/>
                </a:rPr>
                <a:t>alert(result);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19" name="矩形: 圆顶角 18">
              <a:extLst>
                <a:ext uri="{FF2B5EF4-FFF2-40B4-BE49-F238E27FC236}">
                  <a16:creationId xmlns:a16="http://schemas.microsoft.com/office/drawing/2014/main" id="{E27A055B-097B-3D25-5CC4-8B4EDD374417}"/>
                </a:ext>
              </a:extLst>
            </p:cNvPr>
            <p:cNvSpPr/>
            <p:nvPr/>
          </p:nvSpPr>
          <p:spPr>
            <a:xfrm>
              <a:off x="2297722" y="3660322"/>
              <a:ext cx="41872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9FD7A77-AC63-52A2-9EFC-E1A039F6E712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4187112-E9E1-D654-3520-AD674D706F1C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B2B5126-4566-4B18-4057-AC2348B5A470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EE32EE7-1885-C3AC-FA14-73FB6BC31CDD}"/>
              </a:ext>
            </a:extLst>
          </p:cNvPr>
          <p:cNvGrpSpPr/>
          <p:nvPr/>
        </p:nvGrpSpPr>
        <p:grpSpPr>
          <a:xfrm>
            <a:off x="960190" y="6168145"/>
            <a:ext cx="10698801" cy="448408"/>
            <a:chOff x="710879" y="5978768"/>
            <a:chExt cx="10698801" cy="448408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9C8A1136-B6EA-9044-5076-B0F80C44A483}"/>
                </a:ext>
              </a:extLst>
            </p:cNvPr>
            <p:cNvSpPr/>
            <p:nvPr/>
          </p:nvSpPr>
          <p:spPr>
            <a:xfrm>
              <a:off x="710880" y="5978769"/>
              <a:ext cx="10698800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r>
                <a:rPr lang="zh-CN" altLang="en-US" sz="1400">
                  <a:solidFill>
                    <a:srgbClr val="C00000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由于</a:t>
              </a:r>
              <a:r>
                <a:rPr lang="en-US" altLang="zh-CN" sz="14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JS</a:t>
              </a:r>
              <a:r>
                <a:rPr lang="zh-CN" altLang="en-US" sz="1400">
                  <a:solidFill>
                    <a:srgbClr val="C00000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是弱类型语言，形参、返回值都不需要指定类型。在调用函数时，实参个数与形参个数可以不一致，但是建议一致。  </a:t>
              </a:r>
              <a:endPara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矩形: 圆顶角 24">
              <a:extLst>
                <a:ext uri="{FF2B5EF4-FFF2-40B4-BE49-F238E27FC236}">
                  <a16:creationId xmlns:a16="http://schemas.microsoft.com/office/drawing/2014/main" id="{684FF2AA-155B-F034-335C-98CE93F5EA6E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Shape 2468">
              <a:extLst>
                <a:ext uri="{FF2B5EF4-FFF2-40B4-BE49-F238E27FC236}">
                  <a16:creationId xmlns:a16="http://schemas.microsoft.com/office/drawing/2014/main" id="{D1A61D02-3E44-310B-CD46-D70AF2D6C0E2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E7BEB62-BDCC-04B8-B4F5-8AA8677C6DA4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72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匿名函数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B3AFEB86-5634-A5CE-E01D-2B26620A354B}"/>
              </a:ext>
            </a:extLst>
          </p:cNvPr>
          <p:cNvSpPr txBox="1">
            <a:spLocks/>
          </p:cNvSpPr>
          <p:nvPr/>
        </p:nvSpPr>
        <p:spPr>
          <a:xfrm>
            <a:off x="576197" y="1170226"/>
            <a:ext cx="10749598" cy="410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匿名函数是指一种没有名称的函数，可以通过两种方式定义：函数表达式 和 箭头函数。</a:t>
            </a:r>
          </a:p>
        </p:txBody>
      </p:sp>
      <p:grpSp>
        <p:nvGrpSpPr>
          <p:cNvPr id="5" name="!!组合 9">
            <a:extLst>
              <a:ext uri="{FF2B5EF4-FFF2-40B4-BE49-F238E27FC236}">
                <a16:creationId xmlns:a16="http://schemas.microsoft.com/office/drawing/2014/main" id="{BFE9FE37-794A-8EA6-2123-5947F5879C8E}"/>
              </a:ext>
            </a:extLst>
          </p:cNvPr>
          <p:cNvGrpSpPr/>
          <p:nvPr/>
        </p:nvGrpSpPr>
        <p:grpSpPr>
          <a:xfrm>
            <a:off x="990593" y="1702223"/>
            <a:ext cx="4187273" cy="1304468"/>
            <a:chOff x="2297722" y="3660322"/>
            <a:chExt cx="4187273" cy="130446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A8D2352-B896-DC37-8269-B0FE980BF731}"/>
                </a:ext>
              </a:extLst>
            </p:cNvPr>
            <p:cNvSpPr/>
            <p:nvPr/>
          </p:nvSpPr>
          <p:spPr>
            <a:xfrm>
              <a:off x="2297723" y="3660322"/>
              <a:ext cx="4187272" cy="1304468"/>
            </a:xfrm>
            <a:prstGeom prst="roundRect">
              <a:avLst>
                <a:gd name="adj" fmla="val 570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let </a:t>
              </a:r>
              <a:r>
                <a:rPr lang="en-US" altLang="zh-CN" sz="12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ea typeface="Fira Code" panose="020B0809050000020004" pitchFamily="49" charset="0"/>
                </a:rPr>
                <a:t>add =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(</a:t>
              </a:r>
              <a:r>
                <a:rPr lang="en-US" altLang="zh-CN" sz="1200">
                  <a:solidFill>
                    <a:srgbClr val="000000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, b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){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return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 + b;</a:t>
              </a:r>
              <a:endParaRPr lang="zh-CN" altLang="en-US" sz="1200" b="0">
                <a:solidFill>
                  <a:srgbClr val="00000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C0C8A981-98EA-F99E-1DCF-37F21D0D457A}"/>
                </a:ext>
              </a:extLst>
            </p:cNvPr>
            <p:cNvSpPr/>
            <p:nvPr/>
          </p:nvSpPr>
          <p:spPr>
            <a:xfrm>
              <a:off x="2297722" y="3660322"/>
              <a:ext cx="41872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0A00579-C74D-29BD-22B5-0C538F359976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A104BE6-029E-8036-AB03-2B526F94C964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53D0C96-3D7A-CCE9-6CD7-043349A2B854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!!组合 9">
            <a:extLst>
              <a:ext uri="{FF2B5EF4-FFF2-40B4-BE49-F238E27FC236}">
                <a16:creationId xmlns:a16="http://schemas.microsoft.com/office/drawing/2014/main" id="{BF305AC1-D214-F3C5-1A46-92AC6D84355C}"/>
              </a:ext>
            </a:extLst>
          </p:cNvPr>
          <p:cNvGrpSpPr/>
          <p:nvPr/>
        </p:nvGrpSpPr>
        <p:grpSpPr>
          <a:xfrm>
            <a:off x="6136334" y="1649158"/>
            <a:ext cx="4187273" cy="1304468"/>
            <a:chOff x="2297722" y="3660322"/>
            <a:chExt cx="4187273" cy="130446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24668E1-F367-7E8D-2424-BB0E4F51BC76}"/>
                </a:ext>
              </a:extLst>
            </p:cNvPr>
            <p:cNvSpPr/>
            <p:nvPr/>
          </p:nvSpPr>
          <p:spPr>
            <a:xfrm>
              <a:off x="2297723" y="3660322"/>
              <a:ext cx="4187272" cy="1304468"/>
            </a:xfrm>
            <a:prstGeom prst="roundRect">
              <a:avLst>
                <a:gd name="adj" fmla="val 570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let </a:t>
              </a:r>
              <a:r>
                <a:rPr lang="en-US" altLang="zh-CN" sz="12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ea typeface="Fira Code" panose="020B0809050000020004" pitchFamily="49" charset="0"/>
                </a:rPr>
                <a:t>add =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(</a:t>
              </a:r>
              <a:r>
                <a:rPr lang="en-US" altLang="zh-CN" sz="1200">
                  <a:solidFill>
                    <a:srgbClr val="000000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, b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 =&gt; {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return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 + b;</a:t>
              </a:r>
              <a:endParaRPr lang="zh-CN" altLang="en-US" sz="1200" b="0">
                <a:solidFill>
                  <a:srgbClr val="00000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13" name="矩形: 圆顶角 12">
              <a:extLst>
                <a:ext uri="{FF2B5EF4-FFF2-40B4-BE49-F238E27FC236}">
                  <a16:creationId xmlns:a16="http://schemas.microsoft.com/office/drawing/2014/main" id="{33363300-DC60-750D-4A72-46733C53ABF3}"/>
                </a:ext>
              </a:extLst>
            </p:cNvPr>
            <p:cNvSpPr/>
            <p:nvPr/>
          </p:nvSpPr>
          <p:spPr>
            <a:xfrm>
              <a:off x="2297722" y="3660322"/>
              <a:ext cx="41872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DD84A9D-5B95-1D78-95D3-3B3F410DDDE2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BD11F41-B80B-FA2B-D755-F297E34A87B0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867A0F0-ECD3-A325-479E-9B9016C9784D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280FC660-66EA-BE7D-C288-4E548FA91BC4}"/>
              </a:ext>
            </a:extLst>
          </p:cNvPr>
          <p:cNvSpPr txBox="1">
            <a:spLocks/>
          </p:cNvSpPr>
          <p:nvPr/>
        </p:nvSpPr>
        <p:spPr>
          <a:xfrm>
            <a:off x="576196" y="3273699"/>
            <a:ext cx="470440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匿名函数定义后，可以通过变量名直接调用。</a:t>
            </a:r>
          </a:p>
        </p:txBody>
      </p:sp>
      <p:grpSp>
        <p:nvGrpSpPr>
          <p:cNvPr id="18" name="!!组合 9">
            <a:extLst>
              <a:ext uri="{FF2B5EF4-FFF2-40B4-BE49-F238E27FC236}">
                <a16:creationId xmlns:a16="http://schemas.microsoft.com/office/drawing/2014/main" id="{B3C4D162-1AEB-FB59-CE77-E4577D950000}"/>
              </a:ext>
            </a:extLst>
          </p:cNvPr>
          <p:cNvGrpSpPr/>
          <p:nvPr/>
        </p:nvGrpSpPr>
        <p:grpSpPr>
          <a:xfrm>
            <a:off x="990593" y="3915030"/>
            <a:ext cx="4187273" cy="986941"/>
            <a:chOff x="2297722" y="3660322"/>
            <a:chExt cx="4187273" cy="986941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15688FD-0AE8-3B32-7383-20DC435F988C}"/>
                </a:ext>
              </a:extLst>
            </p:cNvPr>
            <p:cNvSpPr/>
            <p:nvPr/>
          </p:nvSpPr>
          <p:spPr>
            <a:xfrm>
              <a:off x="2297723" y="3660322"/>
              <a:ext cx="4187272" cy="986941"/>
            </a:xfrm>
            <a:prstGeom prst="roundRect">
              <a:avLst>
                <a:gd name="adj" fmla="val 725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let </a:t>
              </a:r>
              <a:r>
                <a:rPr lang="en-US" altLang="zh-CN" sz="12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ea typeface="Fira Code" panose="020B0809050000020004" pitchFamily="49" charset="0"/>
                </a:rPr>
                <a:t>result =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add(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ea typeface="Fira Code" panose="020B0809050000020004" pitchFamily="49" charset="0"/>
                </a:rPr>
                <a:t>10,20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>
                  <a:solidFill>
                    <a:srgbClr val="000000"/>
                  </a:solidFill>
                  <a:ea typeface="Fira Code" panose="020B0809050000020004" pitchFamily="49" charset="0"/>
                </a:rPr>
                <a:t>alert(result);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20" name="矩形: 圆顶角 19">
              <a:extLst>
                <a:ext uri="{FF2B5EF4-FFF2-40B4-BE49-F238E27FC236}">
                  <a16:creationId xmlns:a16="http://schemas.microsoft.com/office/drawing/2014/main" id="{7B52FE80-8350-FC35-2761-4E01E8A9312D}"/>
                </a:ext>
              </a:extLst>
            </p:cNvPr>
            <p:cNvSpPr/>
            <p:nvPr/>
          </p:nvSpPr>
          <p:spPr>
            <a:xfrm>
              <a:off x="2297722" y="3660322"/>
              <a:ext cx="41872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9CB25C6-C005-ABF7-1680-586DDBF9EA58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918EC26-38AD-49B2-9C76-C864DAB437E7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603A188-1E20-36CC-F9F2-1E71BD27346F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0A70C8E5-7EF0-A89E-A22E-498B88615D5E}"/>
              </a:ext>
            </a:extLst>
          </p:cNvPr>
          <p:cNvSpPr txBox="1"/>
          <p:nvPr/>
        </p:nvSpPr>
        <p:spPr>
          <a:xfrm>
            <a:off x="3826585" y="2611103"/>
            <a:ext cx="135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沐瑶随心手写体" panose="02010600010101010101" pitchFamily="2" charset="-122"/>
                <a:ea typeface="沐瑶随心手写体" panose="02010600010101010101" pitchFamily="2" charset="-122"/>
              </a:rPr>
              <a:t>函数表达式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904B9B-64B4-D18E-01D7-4F9A2B84A498}"/>
              </a:ext>
            </a:extLst>
          </p:cNvPr>
          <p:cNvSpPr txBox="1"/>
          <p:nvPr/>
        </p:nvSpPr>
        <p:spPr>
          <a:xfrm>
            <a:off x="9189339" y="2611103"/>
            <a:ext cx="113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沐瑶随心手写体" panose="02010600010101010101" pitchFamily="2" charset="-122"/>
                <a:ea typeface="沐瑶随心手写体" panose="02010600010101010101" pitchFamily="2" charset="-122"/>
              </a:rPr>
              <a:t>箭头函数</a:t>
            </a:r>
          </a:p>
        </p:txBody>
      </p:sp>
    </p:spTree>
    <p:extLst>
      <p:ext uri="{BB962C8B-B14F-4D97-AF65-F5344CB8AC3E}">
        <p14:creationId xmlns:p14="http://schemas.microsoft.com/office/powerpoint/2010/main" val="25724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94066-B120-A010-9332-8CA0B6ABE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3735" y="1359879"/>
            <a:ext cx="7170081" cy="245634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JS</a:t>
            </a:r>
            <a:r>
              <a:rPr lang="zh-CN" altLang="en-US" sz="1800"/>
              <a:t>函数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35FD00-6692-E2E7-1345-675319C7BCB3}"/>
              </a:ext>
            </a:extLst>
          </p:cNvPr>
          <p:cNvSpPr txBox="1"/>
          <p:nvPr/>
        </p:nvSpPr>
        <p:spPr>
          <a:xfrm>
            <a:off x="4449783" y="2931844"/>
            <a:ext cx="7048500" cy="1768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定义：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sz="1600">
              <a:solidFill>
                <a:srgbClr val="C00000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endParaRPr lang="en-US" altLang="zh-CN" sz="1600">
              <a:solidFill>
                <a:srgbClr val="C00000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是弱类型语言，定义函数时，形参、返回值都无需指定类型</a:t>
            </a:r>
            <a:endParaRPr lang="en-US" altLang="zh-CN" sz="1600">
              <a:solidFill>
                <a:srgbClr val="C00000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B0E8BF-7A4C-D7DE-184A-D65779336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09"/>
          <a:stretch/>
        </p:blipFill>
        <p:spPr>
          <a:xfrm>
            <a:off x="4741827" y="3416425"/>
            <a:ext cx="2105379" cy="754445"/>
          </a:xfrm>
          <a:prstGeom prst="roundRect">
            <a:avLst>
              <a:gd name="adj" fmla="val 7161"/>
            </a:avLst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625CB2-5EE9-1AC6-AFE8-0CE14CFE5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9"/>
          <a:stretch/>
        </p:blipFill>
        <p:spPr>
          <a:xfrm>
            <a:off x="6910943" y="3407172"/>
            <a:ext cx="2425024" cy="777307"/>
          </a:xfrm>
          <a:prstGeom prst="roundRect">
            <a:avLst>
              <a:gd name="adj" fmla="val 7441"/>
            </a:avLst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9325A0-58EF-B0DD-10B1-061F47C3BB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924"/>
          <a:stretch/>
        </p:blipFill>
        <p:spPr>
          <a:xfrm>
            <a:off x="9399705" y="3407172"/>
            <a:ext cx="1992608" cy="777307"/>
          </a:xfrm>
          <a:prstGeom prst="roundRect">
            <a:avLst>
              <a:gd name="adj" fmla="val 8594"/>
            </a:avLst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593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JavaScript</a:t>
            </a:r>
            <a:endParaRPr lang="zh-CN" altLang="en-US"/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CA3C10F2-9461-FA98-5C6A-F84A6E2C3F39}"/>
              </a:ext>
            </a:extLst>
          </p:cNvPr>
          <p:cNvSpPr txBox="1">
            <a:spLocks/>
          </p:cNvSpPr>
          <p:nvPr/>
        </p:nvSpPr>
        <p:spPr>
          <a:xfrm>
            <a:off x="576196" y="1000028"/>
            <a:ext cx="11343375" cy="228837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</a:rPr>
              <a:t>Web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标准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也称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网页标准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，由一系列的标准组成，大部分由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W3C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World Wide Web Consortium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，万维网联盟）负责制定。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三个组成部分：</a:t>
            </a:r>
          </a:p>
          <a:p>
            <a:pPr marL="720000"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：负责网页的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结构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（页面元素和内容）。</a:t>
            </a:r>
          </a:p>
          <a:p>
            <a:pPr marL="720000"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：负责网页的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表现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（页面元素的外观、位置等页面样式，如：颜色、大小等）。</a:t>
            </a:r>
          </a:p>
          <a:p>
            <a:pPr marL="720000"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JavaScript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：负责网页的</a:t>
            </a:r>
            <a:r>
              <a:rPr lang="zh-CN" altLang="en-US" sz="14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行为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（交互效果）。</a:t>
            </a:r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E3CF9A-E9E6-FFE6-4B43-759B53AE6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70" y="4290698"/>
            <a:ext cx="1123933" cy="15559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1797DF-A791-25C5-A75A-97BF80C01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803" y="4299489"/>
            <a:ext cx="1096393" cy="15562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782D9D-14F2-7356-B27F-10E88CFA9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318" y="4308706"/>
            <a:ext cx="1103315" cy="15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61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C7EE9F-67AC-F0B5-DD00-D295D80E5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JS </a:t>
            </a:r>
            <a:r>
              <a:rPr lang="zh-CN" altLang="en-US"/>
              <a:t>核心语法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16AC3D-E252-191B-AEB6-DB223FF8A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4397243" cy="3413220"/>
          </a:xfrm>
        </p:spPr>
        <p:txBody>
          <a:bodyPr/>
          <a:lstStyle/>
          <a:p>
            <a:r>
              <a:rPr lang="zh-CN" altLang="en-US"/>
              <a:t>引入方式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基础语法</a:t>
            </a:r>
            <a:endParaRPr lang="en-US" altLang="zh-CN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变量</a:t>
            </a:r>
            <a:endParaRPr lang="en-US" altLang="zh-CN" sz="160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数据类型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函数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rgbClr val="C00000"/>
                </a:solidFill>
              </a:rPr>
              <a:t>自定义对象</a:t>
            </a:r>
            <a:endParaRPr lang="en-US" altLang="zh-CN" sz="1600">
              <a:solidFill>
                <a:srgbClr val="C00000"/>
              </a:solidFill>
            </a:endParaRPr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800">
                <a:latin typeface="+mn-ea"/>
                <a:cs typeface="阿里巴巴普惠体 Medium" panose="00020600040101010101" pitchFamily="18" charset="-122"/>
              </a:rPr>
              <a:t>DOM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AB3204F-61E3-AB17-7A9C-0ED3D56AE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4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FC6B24-8829-B0E6-8BB2-937CE2C4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定义格式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4CF3677-FC34-C93D-3972-892AE041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自定义对象</a:t>
            </a:r>
          </a:p>
        </p:txBody>
      </p:sp>
      <p:grpSp>
        <p:nvGrpSpPr>
          <p:cNvPr id="7" name="!!组合 9">
            <a:extLst>
              <a:ext uri="{FF2B5EF4-FFF2-40B4-BE49-F238E27FC236}">
                <a16:creationId xmlns:a16="http://schemas.microsoft.com/office/drawing/2014/main" id="{D4D822A2-4788-45B4-C57A-A9FC138AE5B0}"/>
              </a:ext>
            </a:extLst>
          </p:cNvPr>
          <p:cNvGrpSpPr/>
          <p:nvPr/>
        </p:nvGrpSpPr>
        <p:grpSpPr>
          <a:xfrm>
            <a:off x="883692" y="1576086"/>
            <a:ext cx="3114568" cy="2459094"/>
            <a:chOff x="2297723" y="3660321"/>
            <a:chExt cx="3114568" cy="245909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749CCA8-A70C-1D56-486D-DF13BF1DD0A8}"/>
                </a:ext>
              </a:extLst>
            </p:cNvPr>
            <p:cNvSpPr/>
            <p:nvPr/>
          </p:nvSpPr>
          <p:spPr>
            <a:xfrm>
              <a:off x="2297723" y="3660321"/>
              <a:ext cx="3114567" cy="2459094"/>
            </a:xfrm>
            <a:prstGeom prst="roundRect">
              <a:avLst>
                <a:gd name="adj" fmla="val 3882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let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对象名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= {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1: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属性值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1,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2: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属性值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2,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3: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属性值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3,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    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function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(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形参列表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) {}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}</a:t>
              </a:r>
            </a:p>
          </p:txBody>
        </p:sp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B42E5104-7F38-6ED6-7133-5CAA9B0CC92B}"/>
                </a:ext>
              </a:extLst>
            </p:cNvPr>
            <p:cNvSpPr/>
            <p:nvPr/>
          </p:nvSpPr>
          <p:spPr>
            <a:xfrm>
              <a:off x="2297723" y="3660322"/>
              <a:ext cx="3114568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0FE3280-B1FB-726A-0729-8660A398CD15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A56CECE-9F28-A5CF-D27D-EDEBBE0509CE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4C2836B-B6EF-7837-0B94-F5C2023DC03E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!!组合 9">
            <a:extLst>
              <a:ext uri="{FF2B5EF4-FFF2-40B4-BE49-F238E27FC236}">
                <a16:creationId xmlns:a16="http://schemas.microsoft.com/office/drawing/2014/main" id="{C3357B4E-8AE2-8C41-E429-1469AD575045}"/>
              </a:ext>
            </a:extLst>
          </p:cNvPr>
          <p:cNvGrpSpPr/>
          <p:nvPr/>
        </p:nvGrpSpPr>
        <p:grpSpPr>
          <a:xfrm>
            <a:off x="4097319" y="1588516"/>
            <a:ext cx="3652221" cy="2459094"/>
            <a:chOff x="2297723" y="3660321"/>
            <a:chExt cx="3652221" cy="2459094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7C12AC2-BF8A-FBCE-CDB1-6E26F2456AB2}"/>
                </a:ext>
              </a:extLst>
            </p:cNvPr>
            <p:cNvSpPr/>
            <p:nvPr/>
          </p:nvSpPr>
          <p:spPr>
            <a:xfrm>
              <a:off x="2297723" y="3660321"/>
              <a:ext cx="3652221" cy="2459094"/>
            </a:xfrm>
            <a:prstGeom prst="roundRect">
              <a:avLst>
                <a:gd name="adj" fmla="val 3882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let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user =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name: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'Tom'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age: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gender: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男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sing: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alert(</a:t>
              </a:r>
              <a:r>
                <a:rPr lang="en-US" altLang="zh-CN" sz="1200" b="0">
                  <a:solidFill>
                    <a:srgbClr val="001FEE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this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.name+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唱着最炫的民族风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889451D7-4EFB-2893-D03C-A28AE7C4E090}"/>
                </a:ext>
              </a:extLst>
            </p:cNvPr>
            <p:cNvSpPr/>
            <p:nvPr/>
          </p:nvSpPr>
          <p:spPr>
            <a:xfrm>
              <a:off x="2297723" y="3660322"/>
              <a:ext cx="36520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C0211FF-F0CE-EAE5-D11B-D543E49275C4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0E67294-208E-B0CF-CE1C-5A080A0D9D72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699BA3E-CCEA-9621-8361-554798EBBC83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!!组合 9">
            <a:extLst>
              <a:ext uri="{FF2B5EF4-FFF2-40B4-BE49-F238E27FC236}">
                <a16:creationId xmlns:a16="http://schemas.microsoft.com/office/drawing/2014/main" id="{F7B031CB-BA1A-21B8-4C18-C0DB31C91D13}"/>
              </a:ext>
            </a:extLst>
          </p:cNvPr>
          <p:cNvGrpSpPr/>
          <p:nvPr/>
        </p:nvGrpSpPr>
        <p:grpSpPr>
          <a:xfrm>
            <a:off x="7832668" y="1576086"/>
            <a:ext cx="3893167" cy="2459094"/>
            <a:chOff x="2297723" y="3660321"/>
            <a:chExt cx="3893167" cy="245909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3F5352F4-8ED9-0DAE-7B1C-A4DCC732E260}"/>
                </a:ext>
              </a:extLst>
            </p:cNvPr>
            <p:cNvSpPr/>
            <p:nvPr/>
          </p:nvSpPr>
          <p:spPr>
            <a:xfrm>
              <a:off x="2297723" y="3660321"/>
              <a:ext cx="3893167" cy="2459094"/>
            </a:xfrm>
            <a:prstGeom prst="roundRect">
              <a:avLst>
                <a:gd name="adj" fmla="val 3882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let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user =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name: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'Tom'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age: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gender: 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男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sing()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alert(</a:t>
              </a:r>
              <a:r>
                <a:rPr lang="en-US" altLang="zh-CN" sz="1200" b="0">
                  <a:solidFill>
                    <a:srgbClr val="001FEE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this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.name+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唱着最炫的民族风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21" name="矩形: 圆顶角 20">
              <a:extLst>
                <a:ext uri="{FF2B5EF4-FFF2-40B4-BE49-F238E27FC236}">
                  <a16:creationId xmlns:a16="http://schemas.microsoft.com/office/drawing/2014/main" id="{5D64FBE6-1E71-A9AD-C0D1-1C7ECB5EC9EC}"/>
                </a:ext>
              </a:extLst>
            </p:cNvPr>
            <p:cNvSpPr/>
            <p:nvPr/>
          </p:nvSpPr>
          <p:spPr>
            <a:xfrm>
              <a:off x="2297723" y="3660322"/>
              <a:ext cx="3893166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45E4115-247B-8FAC-A88C-CD9550158ECC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01A2BC6-40A9-A5B5-9951-3A9C8961F176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A796855-11CA-06BA-F596-146336862B28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A54FB0A6-C4F7-B756-C4BC-3A856433EAC7}"/>
              </a:ext>
            </a:extLst>
          </p:cNvPr>
          <p:cNvSpPr/>
          <p:nvPr/>
        </p:nvSpPr>
        <p:spPr>
          <a:xfrm>
            <a:off x="4097170" y="2961501"/>
            <a:ext cx="3652221" cy="757792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F58D1F-4904-F4B0-045F-5B4532EAAF62}"/>
              </a:ext>
            </a:extLst>
          </p:cNvPr>
          <p:cNvSpPr/>
          <p:nvPr/>
        </p:nvSpPr>
        <p:spPr>
          <a:xfrm>
            <a:off x="7832519" y="2940425"/>
            <a:ext cx="3893166" cy="796798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87C1F71C-BC9A-A761-80E8-FF1042F187A8}"/>
              </a:ext>
            </a:extLst>
          </p:cNvPr>
          <p:cNvSpPr txBox="1">
            <a:spLocks/>
          </p:cNvSpPr>
          <p:nvPr/>
        </p:nvSpPr>
        <p:spPr>
          <a:xfrm>
            <a:off x="624893" y="4314759"/>
            <a:ext cx="1069880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调用格式</a:t>
            </a:r>
          </a:p>
        </p:txBody>
      </p:sp>
      <p:grpSp>
        <p:nvGrpSpPr>
          <p:cNvPr id="28" name="!!组合 9">
            <a:extLst>
              <a:ext uri="{FF2B5EF4-FFF2-40B4-BE49-F238E27FC236}">
                <a16:creationId xmlns:a16="http://schemas.microsoft.com/office/drawing/2014/main" id="{0C490A66-FD29-FD78-E43E-E0FC0D9495DC}"/>
              </a:ext>
            </a:extLst>
          </p:cNvPr>
          <p:cNvGrpSpPr/>
          <p:nvPr/>
        </p:nvGrpSpPr>
        <p:grpSpPr>
          <a:xfrm>
            <a:off x="883691" y="4986250"/>
            <a:ext cx="3538190" cy="1160606"/>
            <a:chOff x="2297722" y="3660321"/>
            <a:chExt cx="3538190" cy="1160606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227ADF3-927A-1685-7748-497CECB86220}"/>
                </a:ext>
              </a:extLst>
            </p:cNvPr>
            <p:cNvSpPr/>
            <p:nvPr/>
          </p:nvSpPr>
          <p:spPr>
            <a:xfrm>
              <a:off x="2297723" y="3660321"/>
              <a:ext cx="3538189" cy="1160606"/>
            </a:xfrm>
            <a:prstGeom prst="roundRect">
              <a:avLst>
                <a:gd name="adj" fmla="val 650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200">
                  <a:solidFill>
                    <a:srgbClr val="0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对象名</a:t>
              </a:r>
              <a:r>
                <a:rPr lang="en-US" altLang="zh-CN" sz="1200">
                  <a:solidFill>
                    <a:srgbClr val="0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</a:t>
              </a:r>
              <a:r>
                <a:rPr lang="zh-CN" altLang="en-US" sz="1200">
                  <a:solidFill>
                    <a:srgbClr val="0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属性名</a:t>
              </a:r>
              <a:r>
                <a:rPr lang="en-US" altLang="zh-CN" sz="1200">
                  <a:solidFill>
                    <a:srgbClr val="0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200" b="0"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对象名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</a:t>
              </a:r>
              <a:r>
                <a:rPr lang="zh-CN" altLang="en-US" sz="1200" b="0"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方法名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();</a:t>
              </a: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8F6C22C8-1D4F-F3F4-DD73-BD64E43AFED6}"/>
                </a:ext>
              </a:extLst>
            </p:cNvPr>
            <p:cNvSpPr/>
            <p:nvPr/>
          </p:nvSpPr>
          <p:spPr>
            <a:xfrm>
              <a:off x="2297722" y="3660322"/>
              <a:ext cx="353818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4B05106-27F4-6F29-FA53-B7208FC491BF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C7FCA89-407A-5CB7-81A0-65DEC89A5C63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43CA112-4127-BB55-E10B-F0B628140D3C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!!组合 9">
            <a:extLst>
              <a:ext uri="{FF2B5EF4-FFF2-40B4-BE49-F238E27FC236}">
                <a16:creationId xmlns:a16="http://schemas.microsoft.com/office/drawing/2014/main" id="{8CFDA9AA-5C96-40E9-5040-FAE5DEB98FFC}"/>
              </a:ext>
            </a:extLst>
          </p:cNvPr>
          <p:cNvGrpSpPr/>
          <p:nvPr/>
        </p:nvGrpSpPr>
        <p:grpSpPr>
          <a:xfrm>
            <a:off x="4807814" y="4987810"/>
            <a:ext cx="3371107" cy="1160606"/>
            <a:chOff x="2297723" y="3660321"/>
            <a:chExt cx="3371107" cy="1160606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585B13EE-D15B-A58C-B7C3-5F56B3440246}"/>
                </a:ext>
              </a:extLst>
            </p:cNvPr>
            <p:cNvSpPr/>
            <p:nvPr/>
          </p:nvSpPr>
          <p:spPr>
            <a:xfrm>
              <a:off x="2297724" y="3660321"/>
              <a:ext cx="3371106" cy="1160606"/>
            </a:xfrm>
            <a:prstGeom prst="roundRect">
              <a:avLst>
                <a:gd name="adj" fmla="val 650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console.log(user.name);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user.sing();</a:t>
              </a:r>
            </a:p>
          </p:txBody>
        </p:sp>
        <p:sp>
          <p:nvSpPr>
            <p:cNvPr id="36" name="矩形: 圆顶角 35">
              <a:extLst>
                <a:ext uri="{FF2B5EF4-FFF2-40B4-BE49-F238E27FC236}">
                  <a16:creationId xmlns:a16="http://schemas.microsoft.com/office/drawing/2014/main" id="{623AA60D-6EFD-1DE7-3420-2DE05878FF11}"/>
                </a:ext>
              </a:extLst>
            </p:cNvPr>
            <p:cNvSpPr/>
            <p:nvPr/>
          </p:nvSpPr>
          <p:spPr>
            <a:xfrm>
              <a:off x="2297723" y="3660322"/>
              <a:ext cx="3371106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28B25C2-FF7A-CC33-4633-F29CACFBABB9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C9C8B51-5B40-D86A-05A2-A0D71E27BFF5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B154163-F0DF-87D7-5FC3-0E9379E42D46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826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726DED-35F6-C14F-30D3-9D7D1D271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88229" y="1359878"/>
            <a:ext cx="7949681" cy="396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JS</a:t>
            </a:r>
            <a:r>
              <a:rPr lang="zh-CN" altLang="en-US"/>
              <a:t>自定义对象语法</a:t>
            </a:r>
            <a:r>
              <a:rPr lang="en-US" altLang="zh-CN"/>
              <a:t>?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400"/>
              <a:t>let </a:t>
            </a:r>
            <a:r>
              <a:rPr lang="zh-CN" altLang="en-US" sz="1400"/>
              <a:t>对象 </a:t>
            </a:r>
            <a:r>
              <a:rPr lang="en-US" altLang="zh-CN" sz="1400"/>
              <a:t>= {</a:t>
            </a:r>
            <a:r>
              <a:rPr lang="zh-CN" altLang="en-US" sz="1400"/>
              <a:t>属性名</a:t>
            </a:r>
            <a:r>
              <a:rPr lang="en-US" altLang="zh-CN" sz="1400"/>
              <a:t>: </a:t>
            </a:r>
            <a:r>
              <a:rPr lang="zh-CN" altLang="en-US" sz="1400"/>
              <a:t>属性值</a:t>
            </a:r>
            <a:r>
              <a:rPr lang="en-US" altLang="zh-CN" sz="1400"/>
              <a:t>, </a:t>
            </a:r>
            <a:r>
              <a:rPr lang="zh-CN" altLang="en-US" sz="1400"/>
              <a:t>属性名</a:t>
            </a:r>
            <a:r>
              <a:rPr lang="en-US" altLang="zh-CN" sz="1400"/>
              <a:t>: </a:t>
            </a:r>
            <a:r>
              <a:rPr lang="zh-CN" altLang="en-US" sz="1400"/>
              <a:t>属性值</a:t>
            </a:r>
            <a:r>
              <a:rPr lang="en-US" altLang="zh-CN" sz="1400"/>
              <a:t>, </a:t>
            </a:r>
            <a:r>
              <a:rPr lang="zh-CN" altLang="en-US" sz="1400"/>
              <a:t>方法名</a:t>
            </a:r>
            <a:r>
              <a:rPr lang="en-US" altLang="zh-CN" sz="1400"/>
              <a:t>: function(){...}}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400"/>
              <a:t>let </a:t>
            </a:r>
            <a:r>
              <a:rPr lang="zh-CN" altLang="en-US" sz="1400"/>
              <a:t>对象 </a:t>
            </a:r>
            <a:r>
              <a:rPr lang="en-US" altLang="zh-CN" sz="1400"/>
              <a:t>= {</a:t>
            </a:r>
            <a:r>
              <a:rPr lang="zh-CN" altLang="en-US" sz="1400"/>
              <a:t>属性名</a:t>
            </a:r>
            <a:r>
              <a:rPr lang="en-US" altLang="zh-CN" sz="1400"/>
              <a:t>: </a:t>
            </a:r>
            <a:r>
              <a:rPr lang="zh-CN" altLang="en-US" sz="1400"/>
              <a:t>属性值</a:t>
            </a:r>
            <a:r>
              <a:rPr lang="en-US" altLang="zh-CN" sz="1400"/>
              <a:t>, </a:t>
            </a:r>
            <a:r>
              <a:rPr lang="zh-CN" altLang="en-US" sz="1400"/>
              <a:t>属性名</a:t>
            </a:r>
            <a:r>
              <a:rPr lang="en-US" altLang="zh-CN" sz="1400"/>
              <a:t>: </a:t>
            </a:r>
            <a:r>
              <a:rPr lang="zh-CN" altLang="en-US" sz="1400"/>
              <a:t>属性值</a:t>
            </a:r>
            <a:r>
              <a:rPr lang="en-US" altLang="zh-CN" sz="1400"/>
              <a:t>, </a:t>
            </a:r>
            <a:r>
              <a:rPr lang="zh-CN" altLang="en-US" sz="1400"/>
              <a:t>方法名</a:t>
            </a:r>
            <a:r>
              <a:rPr lang="en-US" altLang="zh-CN" sz="1400"/>
              <a:t>(){...}}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400" b="1">
                <a:solidFill>
                  <a:srgbClr val="C00000"/>
                </a:solidFill>
              </a:rPr>
              <a:t>注意：在定义对象中的方法时，尽量不要使用箭头函数（</a:t>
            </a:r>
            <a:r>
              <a:rPr lang="en-US" altLang="zh-CN" sz="1400" b="1" strike="sngStrike">
                <a:solidFill>
                  <a:srgbClr val="C00000"/>
                </a:solidFill>
              </a:rPr>
              <a:t>this</a:t>
            </a:r>
            <a:r>
              <a:rPr lang="zh-CN" altLang="en-US" sz="1400" b="1">
                <a:solidFill>
                  <a:srgbClr val="C00000"/>
                </a:solidFill>
              </a:rPr>
              <a:t>）。</a:t>
            </a:r>
            <a:endParaRPr lang="en-US" altLang="zh-CN" sz="14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137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C53575-BB8A-995F-EF49-DE5DF5EA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153126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概念：</a:t>
            </a:r>
            <a:r>
              <a:rPr lang="en-US" altLang="zh-CN">
                <a:solidFill>
                  <a:srgbClr val="C00000"/>
                </a:solidFill>
              </a:rPr>
              <a:t>J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ava</a:t>
            </a:r>
            <a:r>
              <a:rPr lang="en-US" altLang="zh-CN">
                <a:solidFill>
                  <a:srgbClr val="C00000"/>
                </a:solidFill>
              </a:rPr>
              <a:t>S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cript </a:t>
            </a:r>
            <a:r>
              <a:rPr lang="en-US" altLang="zh-CN">
                <a:solidFill>
                  <a:srgbClr val="C00000"/>
                </a:solidFill>
              </a:rPr>
              <a:t>O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bject </a:t>
            </a:r>
            <a:r>
              <a:rPr lang="en-US" altLang="zh-CN">
                <a:solidFill>
                  <a:srgbClr val="C00000"/>
                </a:solidFill>
              </a:rPr>
              <a:t>N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otation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，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JavaScript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对象标记法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 (JS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对象标记法书写的</a:t>
            </a:r>
            <a:r>
              <a:rPr lang="zh-CN" altLang="en-US">
                <a:solidFill>
                  <a:srgbClr val="C00000"/>
                </a:solidFill>
              </a:rPr>
              <a:t>文本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</a:rPr>
              <a:t>)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 。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cs typeface="阿里巴巴普惠体" panose="00020600040101010101" pitchFamily="18" charset="-122"/>
              </a:rPr>
              <a:t>由于其语法简单，层次结构鲜明，现多用于作为</a:t>
            </a:r>
            <a:r>
              <a:rPr lang="zh-CN" altLang="en-US">
                <a:solidFill>
                  <a:srgbClr val="C00000"/>
                </a:solidFill>
                <a:cs typeface="阿里巴巴普惠体" panose="00020600040101010101" pitchFamily="18" charset="-122"/>
              </a:rPr>
              <a:t>数据载体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cs typeface="阿里巴巴普惠体" panose="00020600040101010101" pitchFamily="18" charset="-122"/>
              </a:rPr>
              <a:t>，在网络中进行数据传输。</a:t>
            </a:r>
            <a:endParaRPr lang="en-US" altLang="zh-CN">
              <a:solidFill>
                <a:schemeClr val="tx1">
                  <a:lumMod val="75000"/>
                </a:schemeClr>
              </a:solidFill>
              <a:cs typeface="阿里巴巴普惠体" panose="00020600040101010101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DC1A7A-744A-BA87-CA7A-224225413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json</a:t>
            </a:r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C02D493-6B27-D287-FE78-F3BF0F42B44B}"/>
              </a:ext>
            </a:extLst>
          </p:cNvPr>
          <p:cNvGrpSpPr/>
          <p:nvPr/>
        </p:nvGrpSpPr>
        <p:grpSpPr>
          <a:xfrm>
            <a:off x="3016926" y="2036790"/>
            <a:ext cx="5609910" cy="1223233"/>
            <a:chOff x="5433229" y="4954817"/>
            <a:chExt cx="5609910" cy="122323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ED3520C-8D61-14A4-20EE-28DF5D7C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3229" y="5303910"/>
              <a:ext cx="673469" cy="68331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42057BB-AECB-B479-48FD-971A9799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444" y="4954817"/>
              <a:ext cx="897695" cy="1223233"/>
            </a:xfrm>
            <a:prstGeom prst="rect">
              <a:avLst/>
            </a:prstGeom>
          </p:spPr>
        </p:pic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92CA81B6-EC62-7AC7-DAF3-E9C19596A2A6}"/>
                </a:ext>
              </a:extLst>
            </p:cNvPr>
            <p:cNvCxnSpPr/>
            <p:nvPr/>
          </p:nvCxnSpPr>
          <p:spPr>
            <a:xfrm>
              <a:off x="6189785" y="5477608"/>
              <a:ext cx="3789485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B8E85BC-B7F8-CB71-F4DF-CCE6A72A35F9}"/>
                </a:ext>
              </a:extLst>
            </p:cNvPr>
            <p:cNvCxnSpPr/>
            <p:nvPr/>
          </p:nvCxnSpPr>
          <p:spPr>
            <a:xfrm flipH="1">
              <a:off x="6189785" y="5758962"/>
              <a:ext cx="3789485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5ED8221-8431-9B58-A008-6028978EAD38}"/>
                </a:ext>
              </a:extLst>
            </p:cNvPr>
            <p:cNvSpPr txBox="1"/>
            <p:nvPr/>
          </p:nvSpPr>
          <p:spPr>
            <a:xfrm>
              <a:off x="7841512" y="5189611"/>
              <a:ext cx="4635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78BA9C5-B68A-D57B-BEF1-7FAFB2EB0D6A}"/>
                </a:ext>
              </a:extLst>
            </p:cNvPr>
            <p:cNvSpPr txBox="1"/>
            <p:nvPr/>
          </p:nvSpPr>
          <p:spPr>
            <a:xfrm>
              <a:off x="7841512" y="5768657"/>
              <a:ext cx="4635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</a:p>
          </p:txBody>
        </p:sp>
      </p:grpSp>
      <p:sp>
        <p:nvSpPr>
          <p:cNvPr id="12" name="!!矩形: 圆角 7">
            <a:extLst>
              <a:ext uri="{FF2B5EF4-FFF2-40B4-BE49-F238E27FC236}">
                <a16:creationId xmlns:a16="http://schemas.microsoft.com/office/drawing/2014/main" id="{B52669C0-43F4-BD54-7E1D-5225A1DC03FE}"/>
              </a:ext>
            </a:extLst>
          </p:cNvPr>
          <p:cNvSpPr/>
          <p:nvPr/>
        </p:nvSpPr>
        <p:spPr>
          <a:xfrm>
            <a:off x="3874499" y="2581060"/>
            <a:ext cx="3620225" cy="233482"/>
          </a:xfrm>
          <a:prstGeom prst="roundRect">
            <a:avLst>
              <a:gd name="adj" fmla="val 3261"/>
            </a:avLst>
          </a:prstGeom>
          <a:solidFill>
            <a:schemeClr val="bg1"/>
          </a:soli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altLang="zh-CN" sz="1100" b="0">
                <a:solidFill>
                  <a:srgbClr val="A3151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"name"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</a:t>
            </a:r>
            <a:r>
              <a:rPr lang="en-US" altLang="zh-CN" sz="1100" b="0">
                <a:solidFill>
                  <a:srgbClr val="A3151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"Tom"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</a:t>
            </a:r>
            <a:r>
              <a:rPr lang="en-US" altLang="zh-CN" sz="1100" b="0">
                <a:solidFill>
                  <a:srgbClr val="A3151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"age"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</a:t>
            </a:r>
            <a:r>
              <a:rPr lang="en-US" altLang="zh-CN" sz="1100" b="0">
                <a:solidFill>
                  <a:srgbClr val="098658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20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</a:t>
            </a:r>
            <a:r>
              <a:rPr lang="en-US" altLang="zh-CN" sz="1100" b="0">
                <a:solidFill>
                  <a:srgbClr val="A3151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"gender"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</a:t>
            </a:r>
            <a:r>
              <a:rPr lang="en-US" altLang="zh-CN" sz="1100" b="0">
                <a:solidFill>
                  <a:srgbClr val="A3151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"male"</a:t>
            </a:r>
            <a:r>
              <a:rPr lang="en-US" altLang="zh-CN" sz="1100" b="0">
                <a:solidFill>
                  <a:srgbClr val="0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</a:p>
        </p:txBody>
      </p:sp>
      <p:grpSp>
        <p:nvGrpSpPr>
          <p:cNvPr id="13" name="!!组合 9">
            <a:extLst>
              <a:ext uri="{FF2B5EF4-FFF2-40B4-BE49-F238E27FC236}">
                <a16:creationId xmlns:a16="http://schemas.microsoft.com/office/drawing/2014/main" id="{343FC56A-0885-8288-2755-60F66D171EC6}"/>
              </a:ext>
            </a:extLst>
          </p:cNvPr>
          <p:cNvGrpSpPr/>
          <p:nvPr/>
        </p:nvGrpSpPr>
        <p:grpSpPr>
          <a:xfrm>
            <a:off x="865017" y="4156260"/>
            <a:ext cx="3538190" cy="1694294"/>
            <a:chOff x="2297722" y="3660321"/>
            <a:chExt cx="3538190" cy="1694294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26F0181-B6FE-57C7-FA63-BED0D4259B01}"/>
                </a:ext>
              </a:extLst>
            </p:cNvPr>
            <p:cNvSpPr/>
            <p:nvPr/>
          </p:nvSpPr>
          <p:spPr>
            <a:xfrm>
              <a:off x="2297723" y="3660321"/>
              <a:ext cx="3538189" cy="1694294"/>
            </a:xfrm>
            <a:prstGeom prst="roundRect">
              <a:avLst>
                <a:gd name="adj" fmla="val 455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name: 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Tom"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age: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gender: 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男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</a:t>
              </a:r>
              <a:endPara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AC8C80FE-9EC4-21B4-B538-A855B77DB5EA}"/>
                </a:ext>
              </a:extLst>
            </p:cNvPr>
            <p:cNvSpPr/>
            <p:nvPr/>
          </p:nvSpPr>
          <p:spPr>
            <a:xfrm>
              <a:off x="2297722" y="3660322"/>
              <a:ext cx="353818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/>
                <a:t>JS</a:t>
              </a:r>
              <a:r>
                <a:rPr lang="zh-CN" altLang="en-US" sz="1400"/>
                <a:t>对象</a:t>
              </a:r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8352CAD-19F2-5A89-7445-D6E18FCE5947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BE8E165-9737-F297-4E3A-971761EA7774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1AABAA5-32D6-4143-6075-2229D0435EA1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!!组合 9">
            <a:extLst>
              <a:ext uri="{FF2B5EF4-FFF2-40B4-BE49-F238E27FC236}">
                <a16:creationId xmlns:a16="http://schemas.microsoft.com/office/drawing/2014/main" id="{BE856860-0BDF-7B56-46D9-B2D4BC9CA21B}"/>
              </a:ext>
            </a:extLst>
          </p:cNvPr>
          <p:cNvGrpSpPr/>
          <p:nvPr/>
        </p:nvGrpSpPr>
        <p:grpSpPr>
          <a:xfrm>
            <a:off x="6756768" y="4156260"/>
            <a:ext cx="3538190" cy="1694294"/>
            <a:chOff x="2297722" y="3660321"/>
            <a:chExt cx="3538190" cy="169429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7C20F239-FF16-0B02-F2DA-3618D729B55E}"/>
                </a:ext>
              </a:extLst>
            </p:cNvPr>
            <p:cNvSpPr/>
            <p:nvPr/>
          </p:nvSpPr>
          <p:spPr>
            <a:xfrm flipH="1">
              <a:off x="2297723" y="3660321"/>
              <a:ext cx="3538189" cy="1694294"/>
            </a:xfrm>
            <a:prstGeom prst="roundRect">
              <a:avLst>
                <a:gd name="adj" fmla="val 4332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200" b="0">
                  <a:solidFill>
                    <a:srgbClr val="C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name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Tom"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200" b="0">
                  <a:solidFill>
                    <a:srgbClr val="C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age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20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200" b="0">
                  <a:solidFill>
                    <a:srgbClr val="C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gender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"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男</a:t>
              </a:r>
              <a:r>
                <a:rPr lang="en-US" altLang="zh-CN" sz="1200">
                  <a:solidFill>
                    <a:srgbClr val="A31515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"</a:t>
              </a:r>
              <a:endParaRPr lang="en-US" altLang="zh-CN" sz="120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}</a:t>
              </a:r>
            </a:p>
          </p:txBody>
        </p:sp>
        <p:sp>
          <p:nvSpPr>
            <p:cNvPr id="21" name="矩形: 圆顶角 20">
              <a:extLst>
                <a:ext uri="{FF2B5EF4-FFF2-40B4-BE49-F238E27FC236}">
                  <a16:creationId xmlns:a16="http://schemas.microsoft.com/office/drawing/2014/main" id="{903BE564-B27B-9003-4671-EA04BF5493A3}"/>
                </a:ext>
              </a:extLst>
            </p:cNvPr>
            <p:cNvSpPr/>
            <p:nvPr/>
          </p:nvSpPr>
          <p:spPr>
            <a:xfrm>
              <a:off x="2297722" y="3660322"/>
              <a:ext cx="353818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/>
                <a:t>json</a:t>
              </a:r>
              <a:r>
                <a:rPr lang="zh-CN" altLang="en-US" sz="1400"/>
                <a:t>文本</a:t>
              </a:r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FFD4DA7-1106-ACB7-924F-E8F4A6BF2687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D064B3C-AD9A-4C63-612C-2210795EE9EF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20C35AF-B181-D4D8-99FD-130EF6C8118F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E7197BA4-0C80-2E00-3B1E-52C00542AE82}"/>
              </a:ext>
            </a:extLst>
          </p:cNvPr>
          <p:cNvCxnSpPr>
            <a:cxnSpLocks/>
          </p:cNvCxnSpPr>
          <p:nvPr/>
        </p:nvCxnSpPr>
        <p:spPr>
          <a:xfrm rot="10800000">
            <a:off x="4403208" y="4725501"/>
            <a:ext cx="2353561" cy="12700"/>
          </a:xfrm>
          <a:prstGeom prst="curvedConnector3">
            <a:avLst>
              <a:gd name="adj1" fmla="val 50000"/>
            </a:avLst>
          </a:prstGeom>
          <a:ln w="1270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547FB38-FF79-8010-D659-CB0ADD8829A6}"/>
              </a:ext>
            </a:extLst>
          </p:cNvPr>
          <p:cNvSpPr txBox="1"/>
          <p:nvPr/>
        </p:nvSpPr>
        <p:spPr>
          <a:xfrm>
            <a:off x="4599328" y="5325870"/>
            <a:ext cx="2100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JSON.stringify(..)</a:t>
            </a:r>
            <a:endParaRPr lang="zh-CN" altLang="en-US" sz="140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B2573D6-B5DA-A75B-B263-928018FA3956}"/>
              </a:ext>
            </a:extLst>
          </p:cNvPr>
          <p:cNvSpPr txBox="1"/>
          <p:nvPr/>
        </p:nvSpPr>
        <p:spPr>
          <a:xfrm>
            <a:off x="4761245" y="4423197"/>
            <a:ext cx="1637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JSON.parse(..)</a:t>
            </a:r>
            <a:endParaRPr lang="zh-CN" altLang="en-US" sz="1400"/>
          </a:p>
        </p:txBody>
      </p: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AF02C2D1-69EA-D5F1-FF62-0E0A0D15DC60}"/>
              </a:ext>
            </a:extLst>
          </p:cNvPr>
          <p:cNvCxnSpPr>
            <a:cxnSpLocks/>
          </p:cNvCxnSpPr>
          <p:nvPr/>
        </p:nvCxnSpPr>
        <p:spPr>
          <a:xfrm rot="10800000">
            <a:off x="4403206" y="5307443"/>
            <a:ext cx="2353561" cy="12700"/>
          </a:xfrm>
          <a:prstGeom prst="curvedConnector3">
            <a:avLst>
              <a:gd name="adj1" fmla="val 50000"/>
            </a:avLst>
          </a:prstGeom>
          <a:ln w="12700"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2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726DED-35F6-C14F-30D3-9D7D1D271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/>
              <a:t>JSON</a:t>
            </a:r>
            <a:r>
              <a:rPr lang="zh-CN" altLang="en-US"/>
              <a:t>格式特点</a:t>
            </a:r>
            <a:r>
              <a:rPr lang="en-US" altLang="zh-CN"/>
              <a:t>?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400"/>
              <a:t>json</a:t>
            </a:r>
            <a:r>
              <a:rPr lang="zh-CN" altLang="en-US" sz="1400"/>
              <a:t>格式的文本所有的</a:t>
            </a:r>
            <a:r>
              <a:rPr lang="en-US" altLang="zh-CN" sz="1400"/>
              <a:t>key</a:t>
            </a:r>
            <a:r>
              <a:rPr lang="zh-CN" altLang="en-US" sz="1400"/>
              <a:t>必须使用双引号引起来</a:t>
            </a:r>
            <a:endParaRPr lang="en-US" altLang="zh-CN" sz="1400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JSON</a:t>
            </a:r>
            <a:r>
              <a:rPr lang="zh-CN" altLang="en-US"/>
              <a:t>对象的两个方法</a:t>
            </a:r>
            <a:r>
              <a:rPr lang="en-US" altLang="zh-CN"/>
              <a:t>?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400"/>
              <a:t>JSON.parse : </a:t>
            </a:r>
            <a:r>
              <a:rPr lang="zh-CN" altLang="en-US" sz="1400"/>
              <a:t>将</a:t>
            </a:r>
            <a:r>
              <a:rPr lang="en-US" altLang="zh-CN" sz="1400"/>
              <a:t>json</a:t>
            </a:r>
            <a:r>
              <a:rPr lang="zh-CN" altLang="en-US" sz="1400"/>
              <a:t>字符串转为</a:t>
            </a:r>
            <a:r>
              <a:rPr lang="en-US" altLang="zh-CN" sz="1400"/>
              <a:t>js</a:t>
            </a:r>
            <a:r>
              <a:rPr lang="zh-CN" altLang="en-US" sz="1400"/>
              <a:t>对象</a:t>
            </a:r>
            <a:endParaRPr lang="en-US" altLang="zh-CN" sz="1400"/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400"/>
              <a:t>JSON.stringify: </a:t>
            </a:r>
            <a:r>
              <a:rPr lang="zh-CN" altLang="en-US" sz="1400"/>
              <a:t>将</a:t>
            </a:r>
            <a:r>
              <a:rPr lang="en-US" altLang="zh-CN" sz="1400"/>
              <a:t>js</a:t>
            </a:r>
            <a:r>
              <a:rPr lang="zh-CN" altLang="en-US" sz="1400"/>
              <a:t>对象转为</a:t>
            </a:r>
            <a:r>
              <a:rPr lang="en-US" altLang="zh-CN" sz="1400"/>
              <a:t>json</a:t>
            </a:r>
            <a:r>
              <a:rPr lang="zh-CN" altLang="en-US" sz="1400"/>
              <a:t>字符串</a:t>
            </a:r>
          </a:p>
        </p:txBody>
      </p:sp>
    </p:spTree>
    <p:extLst>
      <p:ext uri="{BB962C8B-B14F-4D97-AF65-F5344CB8AC3E}">
        <p14:creationId xmlns:p14="http://schemas.microsoft.com/office/powerpoint/2010/main" val="32140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8AD87C-9AA2-DDD5-2384-C39B05F1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Fira Code" panose="020B0809050000020004" pitchFamily="49" charset="0"/>
              </a:rPr>
              <a:t>实现表格隔行换色效果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D47332-2511-F24B-4EC6-EAB0EC7D0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167" y="1024932"/>
            <a:ext cx="10754472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需求：</a:t>
            </a:r>
            <a:r>
              <a:rPr lang="zh-CN" altLang="en-US">
                <a:latin typeface="Fira Code" panose="020B0809050000020004" pitchFamily="49" charset="0"/>
              </a:rPr>
              <a:t>实现表格数据行的隔行换色功能，奇数行背景色为 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#f2e2e2</a:t>
            </a:r>
            <a:r>
              <a:rPr lang="zh-CN" altLang="en-US">
                <a:latin typeface="Fira Code" panose="020B0809050000020004" pitchFamily="49" charset="0"/>
              </a:rPr>
              <a:t>，偶数行背景色为 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#e6f7ff</a:t>
            </a:r>
            <a:r>
              <a:rPr lang="zh-CN" altLang="en-US">
                <a:latin typeface="Fira Code" panose="020B0809050000020004" pitchFamily="49" charset="0"/>
              </a:rPr>
              <a:t> 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623114B-393C-FB01-2849-492A71DA9CDA}"/>
              </a:ext>
            </a:extLst>
          </p:cNvPr>
          <p:cNvGrpSpPr/>
          <p:nvPr/>
        </p:nvGrpSpPr>
        <p:grpSpPr>
          <a:xfrm>
            <a:off x="868361" y="6283010"/>
            <a:ext cx="10847364" cy="448410"/>
            <a:chOff x="931792" y="6014676"/>
            <a:chExt cx="10847364" cy="44841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2345F99-B886-51E6-5407-30726BA7EBC5}"/>
                </a:ext>
              </a:extLst>
            </p:cNvPr>
            <p:cNvGrpSpPr/>
            <p:nvPr/>
          </p:nvGrpSpPr>
          <p:grpSpPr>
            <a:xfrm>
              <a:off x="931792" y="6014676"/>
              <a:ext cx="10847364" cy="448410"/>
              <a:chOff x="710881" y="5745683"/>
              <a:chExt cx="10460316" cy="448410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CB675EE-FA17-94A4-C372-173D64EF80D1}"/>
                  </a:ext>
                </a:extLst>
              </p:cNvPr>
              <p:cNvSpPr/>
              <p:nvPr/>
            </p:nvSpPr>
            <p:spPr>
              <a:xfrm>
                <a:off x="710881" y="5745686"/>
                <a:ext cx="10460316" cy="44840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88000" rtlCol="0" anchor="ctr"/>
              <a:lstStyle/>
              <a:p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通过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js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实现表格数据行的隔行换色效果，奇数行背景色为 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#f2e2e2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，偶数行背景色为 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#e6f7ff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(JS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新语法实现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</a:p>
            </p:txBody>
          </p:sp>
          <p:sp>
            <p:nvSpPr>
              <p:cNvPr id="11" name="矩形: 圆顶角 10">
                <a:extLst>
                  <a:ext uri="{FF2B5EF4-FFF2-40B4-BE49-F238E27FC236}">
                    <a16:creationId xmlns:a16="http://schemas.microsoft.com/office/drawing/2014/main" id="{C93564A0-213A-8695-A78A-9C205F5ECDDD}"/>
                  </a:ext>
                </a:extLst>
              </p:cNvPr>
              <p:cNvSpPr/>
              <p:nvPr/>
            </p:nvSpPr>
            <p:spPr>
              <a:xfrm rot="16200000">
                <a:off x="1044529" y="5412035"/>
                <a:ext cx="448407" cy="1115704"/>
              </a:xfrm>
              <a:prstGeom prst="round2Same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1995033-F86F-4888-7A7E-D0A995BE72CA}"/>
                  </a:ext>
                </a:extLst>
              </p:cNvPr>
              <p:cNvSpPr txBox="1"/>
              <p:nvPr/>
            </p:nvSpPr>
            <p:spPr>
              <a:xfrm>
                <a:off x="912553" y="5815679"/>
                <a:ext cx="977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400" b="1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Prompt</a:t>
                </a:r>
                <a:r>
                  <a:rPr lang="zh-CN" altLang="en-US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</a:t>
                </a:r>
                <a:endParaRPr lang="zh-CN" altLang="en-US" sz="1050" dirty="0">
                  <a:solidFill>
                    <a:schemeClr val="bg1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9" name="quill-drawing-a-line_16294">
              <a:extLst>
                <a:ext uri="{FF2B5EF4-FFF2-40B4-BE49-F238E27FC236}">
                  <a16:creationId xmlns:a16="http://schemas.microsoft.com/office/drawing/2014/main" id="{02B93F58-B0A8-5B6D-D311-169276E64FC0}"/>
                </a:ext>
              </a:extLst>
            </p:cNvPr>
            <p:cNvSpPr/>
            <p:nvPr/>
          </p:nvSpPr>
          <p:spPr>
            <a:xfrm>
              <a:off x="962614" y="6051604"/>
              <a:ext cx="343465" cy="373915"/>
            </a:xfrm>
            <a:custGeom>
              <a:avLst/>
              <a:gdLst>
                <a:gd name="connsiteX0" fmla="*/ 15523 w 556212"/>
                <a:gd name="connsiteY0" fmla="*/ 565364 h 605522"/>
                <a:gd name="connsiteX1" fmla="*/ 12638 w 556212"/>
                <a:gd name="connsiteY1" fmla="*/ 572217 h 605522"/>
                <a:gd name="connsiteX2" fmla="*/ 19782 w 556212"/>
                <a:gd name="connsiteY2" fmla="*/ 575095 h 605522"/>
                <a:gd name="connsiteX3" fmla="*/ 22667 w 556212"/>
                <a:gd name="connsiteY3" fmla="*/ 568242 h 605522"/>
                <a:gd name="connsiteX4" fmla="*/ 15523 w 556212"/>
                <a:gd name="connsiteY4" fmla="*/ 565364 h 605522"/>
                <a:gd name="connsiteX5" fmla="*/ 16347 w 556212"/>
                <a:gd name="connsiteY5" fmla="*/ 539049 h 605522"/>
                <a:gd name="connsiteX6" fmla="*/ 38740 w 556212"/>
                <a:gd name="connsiteY6" fmla="*/ 547821 h 605522"/>
                <a:gd name="connsiteX7" fmla="*/ 30635 w 556212"/>
                <a:gd name="connsiteY7" fmla="*/ 580166 h 605522"/>
                <a:gd name="connsiteX8" fmla="*/ 0 w 556212"/>
                <a:gd name="connsiteY8" fmla="*/ 605522 h 605522"/>
                <a:gd name="connsiteX9" fmla="*/ 961 w 556212"/>
                <a:gd name="connsiteY9" fmla="*/ 564268 h 605522"/>
                <a:gd name="connsiteX10" fmla="*/ 22661 w 556212"/>
                <a:gd name="connsiteY10" fmla="*/ 519856 h 605522"/>
                <a:gd name="connsiteX11" fmla="*/ 47914 w 556212"/>
                <a:gd name="connsiteY11" fmla="*/ 530030 h 605522"/>
                <a:gd name="connsiteX12" fmla="*/ 43248 w 556212"/>
                <a:gd name="connsiteY12" fmla="*/ 541167 h 605522"/>
                <a:gd name="connsiteX13" fmla="*/ 17994 w 556212"/>
                <a:gd name="connsiteY13" fmla="*/ 530993 h 605522"/>
                <a:gd name="connsiteX14" fmla="*/ 546427 w 556212"/>
                <a:gd name="connsiteY14" fmla="*/ 448764 h 605522"/>
                <a:gd name="connsiteX15" fmla="*/ 550546 w 556212"/>
                <a:gd name="connsiteY15" fmla="*/ 458359 h 605522"/>
                <a:gd name="connsiteX16" fmla="*/ 279951 w 556212"/>
                <a:gd name="connsiteY16" fmla="*/ 543077 h 605522"/>
                <a:gd name="connsiteX17" fmla="*/ 28440 w 556212"/>
                <a:gd name="connsiteY17" fmla="*/ 602708 h 605522"/>
                <a:gd name="connsiteX18" fmla="*/ 28440 w 556212"/>
                <a:gd name="connsiteY18" fmla="*/ 592701 h 605522"/>
                <a:gd name="connsiteX19" fmla="*/ 298897 w 556212"/>
                <a:gd name="connsiteY19" fmla="*/ 521692 h 605522"/>
                <a:gd name="connsiteX20" fmla="*/ 546427 w 556212"/>
                <a:gd name="connsiteY20" fmla="*/ 448764 h 605522"/>
                <a:gd name="connsiteX21" fmla="*/ 522536 w 556212"/>
                <a:gd name="connsiteY21" fmla="*/ 36059 h 605522"/>
                <a:gd name="connsiteX22" fmla="*/ 383043 w 556212"/>
                <a:gd name="connsiteY22" fmla="*/ 135701 h 605522"/>
                <a:gd name="connsiteX23" fmla="*/ 52709 w 556212"/>
                <a:gd name="connsiteY23" fmla="*/ 502058 h 605522"/>
                <a:gd name="connsiteX24" fmla="*/ 45707 w 556212"/>
                <a:gd name="connsiteY24" fmla="*/ 520561 h 605522"/>
                <a:gd name="connsiteX25" fmla="*/ 32389 w 556212"/>
                <a:gd name="connsiteY25" fmla="*/ 515490 h 605522"/>
                <a:gd name="connsiteX26" fmla="*/ 44883 w 556212"/>
                <a:gd name="connsiteY26" fmla="*/ 493423 h 605522"/>
                <a:gd name="connsiteX27" fmla="*/ 44883 w 556212"/>
                <a:gd name="connsiteY27" fmla="*/ 493560 h 605522"/>
                <a:gd name="connsiteX28" fmla="*/ 264694 w 556212"/>
                <a:gd name="connsiteY28" fmla="*/ 205875 h 605522"/>
                <a:gd name="connsiteX29" fmla="*/ 454437 w 556212"/>
                <a:gd name="connsiteY29" fmla="*/ 79232 h 605522"/>
                <a:gd name="connsiteX30" fmla="*/ 522536 w 556212"/>
                <a:gd name="connsiteY30" fmla="*/ 36059 h 605522"/>
                <a:gd name="connsiteX31" fmla="*/ 542327 w 556212"/>
                <a:gd name="connsiteY31" fmla="*/ 25898 h 605522"/>
                <a:gd name="connsiteX32" fmla="*/ 551114 w 556212"/>
                <a:gd name="connsiteY32" fmla="*/ 48102 h 605522"/>
                <a:gd name="connsiteX33" fmla="*/ 508689 w 556212"/>
                <a:gd name="connsiteY33" fmla="*/ 75652 h 605522"/>
                <a:gd name="connsiteX34" fmla="*/ 551526 w 556212"/>
                <a:gd name="connsiteY34" fmla="*/ 59889 h 605522"/>
                <a:gd name="connsiteX35" fmla="*/ 551526 w 556212"/>
                <a:gd name="connsiteY35" fmla="*/ 80175 h 605522"/>
                <a:gd name="connsiteX36" fmla="*/ 476973 w 556212"/>
                <a:gd name="connsiteY36" fmla="*/ 106628 h 605522"/>
                <a:gd name="connsiteX37" fmla="*/ 546720 w 556212"/>
                <a:gd name="connsiteY37" fmla="*/ 92921 h 605522"/>
                <a:gd name="connsiteX38" fmla="*/ 534089 w 556212"/>
                <a:gd name="connsiteY38" fmla="*/ 113069 h 605522"/>
                <a:gd name="connsiteX39" fmla="*/ 442236 w 556212"/>
                <a:gd name="connsiteY39" fmla="*/ 138015 h 605522"/>
                <a:gd name="connsiteX40" fmla="*/ 526812 w 556212"/>
                <a:gd name="connsiteY40" fmla="*/ 129243 h 605522"/>
                <a:gd name="connsiteX41" fmla="*/ 485897 w 556212"/>
                <a:gd name="connsiteY41" fmla="*/ 192017 h 605522"/>
                <a:gd name="connsiteX42" fmla="*/ 430566 w 556212"/>
                <a:gd name="connsiteY42" fmla="*/ 210795 h 605522"/>
                <a:gd name="connsiteX43" fmla="*/ 480131 w 556212"/>
                <a:gd name="connsiteY43" fmla="*/ 202845 h 605522"/>
                <a:gd name="connsiteX44" fmla="*/ 420681 w 556212"/>
                <a:gd name="connsiteY44" fmla="*/ 226009 h 605522"/>
                <a:gd name="connsiteX45" fmla="*/ 463380 w 556212"/>
                <a:gd name="connsiteY45" fmla="*/ 220389 h 605522"/>
                <a:gd name="connsiteX46" fmla="*/ 381963 w 556212"/>
                <a:gd name="connsiteY46" fmla="*/ 269183 h 605522"/>
                <a:gd name="connsiteX47" fmla="*/ 276792 w 556212"/>
                <a:gd name="connsiteY47" fmla="*/ 288783 h 605522"/>
                <a:gd name="connsiteX48" fmla="*/ 217342 w 556212"/>
                <a:gd name="connsiteY48" fmla="*/ 296596 h 605522"/>
                <a:gd name="connsiteX49" fmla="*/ 285305 w 556212"/>
                <a:gd name="connsiteY49" fmla="*/ 296596 h 605522"/>
                <a:gd name="connsiteX50" fmla="*/ 379079 w 556212"/>
                <a:gd name="connsiteY50" fmla="*/ 293580 h 605522"/>
                <a:gd name="connsiteX51" fmla="*/ 314137 w 556212"/>
                <a:gd name="connsiteY51" fmla="*/ 356355 h 605522"/>
                <a:gd name="connsiteX52" fmla="*/ 275831 w 556212"/>
                <a:gd name="connsiteY52" fmla="*/ 370198 h 605522"/>
                <a:gd name="connsiteX53" fmla="*/ 184116 w 556212"/>
                <a:gd name="connsiteY53" fmla="*/ 388153 h 605522"/>
                <a:gd name="connsiteX54" fmla="*/ 240271 w 556212"/>
                <a:gd name="connsiteY54" fmla="*/ 388153 h 605522"/>
                <a:gd name="connsiteX55" fmla="*/ 291620 w 556212"/>
                <a:gd name="connsiteY55" fmla="*/ 374995 h 605522"/>
                <a:gd name="connsiteX56" fmla="*/ 144025 w 556212"/>
                <a:gd name="connsiteY56" fmla="*/ 445719 h 605522"/>
                <a:gd name="connsiteX57" fmla="*/ 99540 w 556212"/>
                <a:gd name="connsiteY57" fmla="*/ 459151 h 605522"/>
                <a:gd name="connsiteX58" fmla="*/ 151302 w 556212"/>
                <a:gd name="connsiteY58" fmla="*/ 453532 h 605522"/>
                <a:gd name="connsiteX59" fmla="*/ 220088 w 556212"/>
                <a:gd name="connsiteY59" fmla="*/ 429957 h 605522"/>
                <a:gd name="connsiteX60" fmla="*/ 138258 w 556212"/>
                <a:gd name="connsiteY60" fmla="*/ 475736 h 605522"/>
                <a:gd name="connsiteX61" fmla="*/ 81417 w 556212"/>
                <a:gd name="connsiteY61" fmla="*/ 496569 h 605522"/>
                <a:gd name="connsiteX62" fmla="*/ 63156 w 556212"/>
                <a:gd name="connsiteY62" fmla="*/ 496569 h 605522"/>
                <a:gd name="connsiteX63" fmla="*/ 388827 w 556212"/>
                <a:gd name="connsiteY63" fmla="*/ 144457 h 605522"/>
                <a:gd name="connsiteX64" fmla="*/ 486035 w 556212"/>
                <a:gd name="connsiteY64" fmla="*/ 73596 h 605522"/>
                <a:gd name="connsiteX65" fmla="*/ 542327 w 556212"/>
                <a:gd name="connsiteY65" fmla="*/ 25898 h 605522"/>
                <a:gd name="connsiteX66" fmla="*/ 499939 w 556212"/>
                <a:gd name="connsiteY66" fmla="*/ 0 h 605522"/>
                <a:gd name="connsiteX67" fmla="*/ 472204 w 556212"/>
                <a:gd name="connsiteY67" fmla="*/ 47014 h 605522"/>
                <a:gd name="connsiteX68" fmla="*/ 514767 w 556212"/>
                <a:gd name="connsiteY68" fmla="*/ 3975 h 605522"/>
                <a:gd name="connsiteX69" fmla="*/ 492524 w 556212"/>
                <a:gd name="connsiteY69" fmla="*/ 37968 h 605522"/>
                <a:gd name="connsiteX70" fmla="*/ 542365 w 556212"/>
                <a:gd name="connsiteY70" fmla="*/ 5209 h 605522"/>
                <a:gd name="connsiteX71" fmla="*/ 486071 w 556212"/>
                <a:gd name="connsiteY71" fmla="*/ 52908 h 605522"/>
                <a:gd name="connsiteX72" fmla="*/ 435132 w 556212"/>
                <a:gd name="connsiteY72" fmla="*/ 85668 h 605522"/>
                <a:gd name="connsiteX73" fmla="*/ 251559 w 556212"/>
                <a:gd name="connsiteY73" fmla="*/ 204643 h 605522"/>
                <a:gd name="connsiteX74" fmla="*/ 36406 w 556212"/>
                <a:gd name="connsiteY74" fmla="*/ 495228 h 605522"/>
                <a:gd name="connsiteX75" fmla="*/ 27481 w 556212"/>
                <a:gd name="connsiteY75" fmla="*/ 495228 h 605522"/>
                <a:gd name="connsiteX76" fmla="*/ 35720 w 556212"/>
                <a:gd name="connsiteY76" fmla="*/ 393660 h 605522"/>
                <a:gd name="connsiteX77" fmla="*/ 45056 w 556212"/>
                <a:gd name="connsiteY77" fmla="*/ 442045 h 605522"/>
                <a:gd name="connsiteX78" fmla="*/ 53157 w 556212"/>
                <a:gd name="connsiteY78" fmla="*/ 378583 h 605522"/>
                <a:gd name="connsiteX79" fmla="*/ 53157 w 556212"/>
                <a:gd name="connsiteY79" fmla="*/ 421759 h 605522"/>
                <a:gd name="connsiteX80" fmla="*/ 73478 w 556212"/>
                <a:gd name="connsiteY80" fmla="*/ 325537 h 605522"/>
                <a:gd name="connsiteX81" fmla="*/ 144326 w 556212"/>
                <a:gd name="connsiteY81" fmla="*/ 234798 h 605522"/>
                <a:gd name="connsiteX82" fmla="*/ 151740 w 556212"/>
                <a:gd name="connsiteY82" fmla="*/ 286336 h 605522"/>
                <a:gd name="connsiteX83" fmla="*/ 166569 w 556212"/>
                <a:gd name="connsiteY83" fmla="*/ 191622 h 605522"/>
                <a:gd name="connsiteX84" fmla="*/ 271880 w 556212"/>
                <a:gd name="connsiteY84" fmla="*/ 96085 h 605522"/>
                <a:gd name="connsiteX85" fmla="*/ 261719 w 556212"/>
                <a:gd name="connsiteY85" fmla="*/ 149679 h 605522"/>
                <a:gd name="connsiteX86" fmla="*/ 289729 w 556212"/>
                <a:gd name="connsiteY86" fmla="*/ 85668 h 605522"/>
                <a:gd name="connsiteX87" fmla="*/ 344787 w 556212"/>
                <a:gd name="connsiteY87" fmla="*/ 55513 h 605522"/>
                <a:gd name="connsiteX88" fmla="*/ 329821 w 556212"/>
                <a:gd name="connsiteY88" fmla="*/ 113081 h 605522"/>
                <a:gd name="connsiteX89" fmla="*/ 373758 w 556212"/>
                <a:gd name="connsiteY89" fmla="*/ 38516 h 605522"/>
                <a:gd name="connsiteX90" fmla="*/ 499939 w 556212"/>
                <a:gd name="connsiteY90" fmla="*/ 0 h 60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56212" h="605522">
                  <a:moveTo>
                    <a:pt x="15523" y="565364"/>
                  </a:moveTo>
                  <a:cubicBezTo>
                    <a:pt x="12776" y="566461"/>
                    <a:pt x="11539" y="569613"/>
                    <a:pt x="12638" y="572217"/>
                  </a:cubicBezTo>
                  <a:cubicBezTo>
                    <a:pt x="13737" y="574958"/>
                    <a:pt x="17034" y="576192"/>
                    <a:pt x="19782" y="575095"/>
                  </a:cubicBezTo>
                  <a:cubicBezTo>
                    <a:pt x="22530" y="573999"/>
                    <a:pt x="23766" y="570846"/>
                    <a:pt x="22667" y="568242"/>
                  </a:cubicBezTo>
                  <a:cubicBezTo>
                    <a:pt x="21431" y="565501"/>
                    <a:pt x="18271" y="564268"/>
                    <a:pt x="15523" y="565364"/>
                  </a:cubicBezTo>
                  <a:close/>
                  <a:moveTo>
                    <a:pt x="16347" y="539049"/>
                  </a:moveTo>
                  <a:lnTo>
                    <a:pt x="38740" y="547821"/>
                  </a:lnTo>
                  <a:lnTo>
                    <a:pt x="30635" y="580166"/>
                  </a:lnTo>
                  <a:cubicBezTo>
                    <a:pt x="11814" y="585512"/>
                    <a:pt x="137" y="605522"/>
                    <a:pt x="0" y="605522"/>
                  </a:cubicBezTo>
                  <a:cubicBezTo>
                    <a:pt x="9479" y="587156"/>
                    <a:pt x="961" y="564268"/>
                    <a:pt x="961" y="564268"/>
                  </a:cubicBezTo>
                  <a:close/>
                  <a:moveTo>
                    <a:pt x="22661" y="519856"/>
                  </a:moveTo>
                  <a:lnTo>
                    <a:pt x="47914" y="530030"/>
                  </a:lnTo>
                  <a:lnTo>
                    <a:pt x="43248" y="541167"/>
                  </a:lnTo>
                  <a:lnTo>
                    <a:pt x="17994" y="530993"/>
                  </a:lnTo>
                  <a:close/>
                  <a:moveTo>
                    <a:pt x="546427" y="448764"/>
                  </a:moveTo>
                  <a:cubicBezTo>
                    <a:pt x="556312" y="447667"/>
                    <a:pt x="560430" y="457263"/>
                    <a:pt x="550546" y="458359"/>
                  </a:cubicBezTo>
                  <a:cubicBezTo>
                    <a:pt x="443736" y="469737"/>
                    <a:pt x="365344" y="503186"/>
                    <a:pt x="279951" y="543077"/>
                  </a:cubicBezTo>
                  <a:cubicBezTo>
                    <a:pt x="203345" y="578992"/>
                    <a:pt x="123993" y="599418"/>
                    <a:pt x="28440" y="602708"/>
                  </a:cubicBezTo>
                  <a:cubicBezTo>
                    <a:pt x="18418" y="602982"/>
                    <a:pt x="18556" y="593112"/>
                    <a:pt x="28440" y="592701"/>
                  </a:cubicBezTo>
                  <a:cubicBezTo>
                    <a:pt x="135250" y="589137"/>
                    <a:pt x="215426" y="561857"/>
                    <a:pt x="298897" y="521692"/>
                  </a:cubicBezTo>
                  <a:cubicBezTo>
                    <a:pt x="374954" y="485228"/>
                    <a:pt x="451836" y="458771"/>
                    <a:pt x="546427" y="448764"/>
                  </a:cubicBezTo>
                  <a:close/>
                  <a:moveTo>
                    <a:pt x="522536" y="36059"/>
                  </a:moveTo>
                  <a:cubicBezTo>
                    <a:pt x="453339" y="93898"/>
                    <a:pt x="383043" y="135701"/>
                    <a:pt x="383043" y="135701"/>
                  </a:cubicBezTo>
                  <a:cubicBezTo>
                    <a:pt x="194124" y="254667"/>
                    <a:pt x="90877" y="433529"/>
                    <a:pt x="52709" y="502058"/>
                  </a:cubicBezTo>
                  <a:lnTo>
                    <a:pt x="45707" y="520561"/>
                  </a:lnTo>
                  <a:lnTo>
                    <a:pt x="32389" y="515490"/>
                  </a:lnTo>
                  <a:lnTo>
                    <a:pt x="44883" y="493423"/>
                  </a:lnTo>
                  <a:lnTo>
                    <a:pt x="44883" y="493560"/>
                  </a:lnTo>
                  <a:cubicBezTo>
                    <a:pt x="116277" y="366918"/>
                    <a:pt x="200440" y="258505"/>
                    <a:pt x="264694" y="205875"/>
                  </a:cubicBezTo>
                  <a:cubicBezTo>
                    <a:pt x="348582" y="137208"/>
                    <a:pt x="407070" y="109111"/>
                    <a:pt x="454437" y="79232"/>
                  </a:cubicBezTo>
                  <a:cubicBezTo>
                    <a:pt x="472423" y="67857"/>
                    <a:pt x="505786" y="50176"/>
                    <a:pt x="522536" y="36059"/>
                  </a:cubicBezTo>
                  <a:close/>
                  <a:moveTo>
                    <a:pt x="542327" y="25898"/>
                  </a:moveTo>
                  <a:cubicBezTo>
                    <a:pt x="542327" y="25898"/>
                    <a:pt x="553585" y="34396"/>
                    <a:pt x="551114" y="48102"/>
                  </a:cubicBezTo>
                  <a:lnTo>
                    <a:pt x="508689" y="75652"/>
                  </a:lnTo>
                  <a:cubicBezTo>
                    <a:pt x="508689" y="75652"/>
                    <a:pt x="535874" y="68798"/>
                    <a:pt x="551526" y="59889"/>
                  </a:cubicBezTo>
                  <a:lnTo>
                    <a:pt x="551526" y="80175"/>
                  </a:lnTo>
                  <a:cubicBezTo>
                    <a:pt x="551526" y="80175"/>
                    <a:pt x="517064" y="100460"/>
                    <a:pt x="476973" y="106628"/>
                  </a:cubicBezTo>
                  <a:cubicBezTo>
                    <a:pt x="476973" y="106628"/>
                    <a:pt x="514043" y="104709"/>
                    <a:pt x="546720" y="92921"/>
                  </a:cubicBezTo>
                  <a:cubicBezTo>
                    <a:pt x="546720" y="92921"/>
                    <a:pt x="543013" y="109232"/>
                    <a:pt x="534089" y="113069"/>
                  </a:cubicBezTo>
                  <a:cubicBezTo>
                    <a:pt x="525027" y="117044"/>
                    <a:pt x="507041" y="133629"/>
                    <a:pt x="442236" y="138015"/>
                  </a:cubicBezTo>
                  <a:cubicBezTo>
                    <a:pt x="442236" y="138015"/>
                    <a:pt x="479582" y="145416"/>
                    <a:pt x="526812" y="129243"/>
                  </a:cubicBezTo>
                  <a:cubicBezTo>
                    <a:pt x="526812" y="129243"/>
                    <a:pt x="519261" y="166661"/>
                    <a:pt x="485897" y="192017"/>
                  </a:cubicBezTo>
                  <a:cubicBezTo>
                    <a:pt x="485897" y="192017"/>
                    <a:pt x="466126" y="202845"/>
                    <a:pt x="430566" y="210795"/>
                  </a:cubicBezTo>
                  <a:cubicBezTo>
                    <a:pt x="430566" y="210795"/>
                    <a:pt x="460772" y="208190"/>
                    <a:pt x="480131" y="202845"/>
                  </a:cubicBezTo>
                  <a:cubicBezTo>
                    <a:pt x="480131" y="202845"/>
                    <a:pt x="448552" y="221348"/>
                    <a:pt x="420681" y="226009"/>
                  </a:cubicBezTo>
                  <a:lnTo>
                    <a:pt x="463380" y="220389"/>
                  </a:lnTo>
                  <a:cubicBezTo>
                    <a:pt x="463380" y="220389"/>
                    <a:pt x="445394" y="247390"/>
                    <a:pt x="381963" y="269183"/>
                  </a:cubicBezTo>
                  <a:cubicBezTo>
                    <a:pt x="318531" y="290976"/>
                    <a:pt x="286678" y="288372"/>
                    <a:pt x="276792" y="288783"/>
                  </a:cubicBezTo>
                  <a:cubicBezTo>
                    <a:pt x="266907" y="289194"/>
                    <a:pt x="257845" y="283026"/>
                    <a:pt x="217342" y="296596"/>
                  </a:cubicBezTo>
                  <a:cubicBezTo>
                    <a:pt x="217342" y="296596"/>
                    <a:pt x="260179" y="289194"/>
                    <a:pt x="285305" y="296596"/>
                  </a:cubicBezTo>
                  <a:cubicBezTo>
                    <a:pt x="310430" y="303997"/>
                    <a:pt x="371116" y="296596"/>
                    <a:pt x="379079" y="293580"/>
                  </a:cubicBezTo>
                  <a:cubicBezTo>
                    <a:pt x="379079" y="293580"/>
                    <a:pt x="359995" y="341004"/>
                    <a:pt x="314137" y="356355"/>
                  </a:cubicBezTo>
                  <a:cubicBezTo>
                    <a:pt x="314137" y="356355"/>
                    <a:pt x="316334" y="354984"/>
                    <a:pt x="275831" y="370198"/>
                  </a:cubicBezTo>
                  <a:cubicBezTo>
                    <a:pt x="235328" y="385549"/>
                    <a:pt x="210614" y="381985"/>
                    <a:pt x="184116" y="388153"/>
                  </a:cubicBezTo>
                  <a:cubicBezTo>
                    <a:pt x="184116" y="388153"/>
                    <a:pt x="224070" y="386782"/>
                    <a:pt x="240271" y="388153"/>
                  </a:cubicBezTo>
                  <a:cubicBezTo>
                    <a:pt x="256472" y="389386"/>
                    <a:pt x="291620" y="374995"/>
                    <a:pt x="291620" y="374995"/>
                  </a:cubicBezTo>
                  <a:cubicBezTo>
                    <a:pt x="291620" y="374995"/>
                    <a:pt x="199905" y="437358"/>
                    <a:pt x="144025" y="445719"/>
                  </a:cubicBezTo>
                  <a:cubicBezTo>
                    <a:pt x="88282" y="453943"/>
                    <a:pt x="99540" y="459151"/>
                    <a:pt x="99540" y="459151"/>
                  </a:cubicBezTo>
                  <a:cubicBezTo>
                    <a:pt x="99540" y="459151"/>
                    <a:pt x="129197" y="450927"/>
                    <a:pt x="151302" y="453532"/>
                  </a:cubicBezTo>
                  <a:cubicBezTo>
                    <a:pt x="173269" y="456136"/>
                    <a:pt x="220088" y="429957"/>
                    <a:pt x="220088" y="429957"/>
                  </a:cubicBezTo>
                  <a:cubicBezTo>
                    <a:pt x="220088" y="429957"/>
                    <a:pt x="189471" y="460933"/>
                    <a:pt x="138258" y="475736"/>
                  </a:cubicBezTo>
                  <a:cubicBezTo>
                    <a:pt x="97618" y="487386"/>
                    <a:pt x="87870" y="491361"/>
                    <a:pt x="81417" y="496569"/>
                  </a:cubicBezTo>
                  <a:lnTo>
                    <a:pt x="63156" y="496569"/>
                  </a:lnTo>
                  <a:cubicBezTo>
                    <a:pt x="97618" y="434754"/>
                    <a:pt x="201827" y="254792"/>
                    <a:pt x="388827" y="144457"/>
                  </a:cubicBezTo>
                  <a:cubicBezTo>
                    <a:pt x="388827" y="144457"/>
                    <a:pt x="436470" y="112521"/>
                    <a:pt x="486035" y="73596"/>
                  </a:cubicBezTo>
                  <a:cubicBezTo>
                    <a:pt x="517750" y="49747"/>
                    <a:pt x="542327" y="25898"/>
                    <a:pt x="542327" y="25898"/>
                  </a:cubicBezTo>
                  <a:close/>
                  <a:moveTo>
                    <a:pt x="499939" y="0"/>
                  </a:moveTo>
                  <a:lnTo>
                    <a:pt x="472204" y="47014"/>
                  </a:lnTo>
                  <a:lnTo>
                    <a:pt x="514767" y="3975"/>
                  </a:lnTo>
                  <a:lnTo>
                    <a:pt x="492524" y="37968"/>
                  </a:lnTo>
                  <a:lnTo>
                    <a:pt x="542365" y="5209"/>
                  </a:lnTo>
                  <a:cubicBezTo>
                    <a:pt x="525202" y="21246"/>
                    <a:pt x="505568" y="37557"/>
                    <a:pt x="486071" y="52908"/>
                  </a:cubicBezTo>
                  <a:cubicBezTo>
                    <a:pt x="470144" y="64833"/>
                    <a:pt x="452432" y="76758"/>
                    <a:pt x="435132" y="85668"/>
                  </a:cubicBezTo>
                  <a:cubicBezTo>
                    <a:pt x="385978" y="110751"/>
                    <a:pt x="327487" y="145292"/>
                    <a:pt x="251559" y="204643"/>
                  </a:cubicBezTo>
                  <a:cubicBezTo>
                    <a:pt x="178377" y="261938"/>
                    <a:pt x="60846" y="444787"/>
                    <a:pt x="36406" y="495228"/>
                  </a:cubicBezTo>
                  <a:lnTo>
                    <a:pt x="27481" y="495228"/>
                  </a:lnTo>
                  <a:cubicBezTo>
                    <a:pt x="21852" y="484400"/>
                    <a:pt x="21028" y="445198"/>
                    <a:pt x="35720" y="393660"/>
                  </a:cubicBezTo>
                  <a:cubicBezTo>
                    <a:pt x="35720" y="393660"/>
                    <a:pt x="37642" y="439304"/>
                    <a:pt x="45056" y="442045"/>
                  </a:cubicBezTo>
                  <a:cubicBezTo>
                    <a:pt x="45056" y="442045"/>
                    <a:pt x="37642" y="411205"/>
                    <a:pt x="53157" y="378583"/>
                  </a:cubicBezTo>
                  <a:cubicBezTo>
                    <a:pt x="53157" y="378583"/>
                    <a:pt x="47116" y="415180"/>
                    <a:pt x="53157" y="421759"/>
                  </a:cubicBezTo>
                  <a:cubicBezTo>
                    <a:pt x="53157" y="421759"/>
                    <a:pt x="62631" y="351717"/>
                    <a:pt x="73478" y="325537"/>
                  </a:cubicBezTo>
                  <a:cubicBezTo>
                    <a:pt x="73478" y="325537"/>
                    <a:pt x="80206" y="296205"/>
                    <a:pt x="144326" y="234798"/>
                  </a:cubicBezTo>
                  <a:cubicBezTo>
                    <a:pt x="144326" y="234798"/>
                    <a:pt x="142266" y="275233"/>
                    <a:pt x="151740" y="286336"/>
                  </a:cubicBezTo>
                  <a:cubicBezTo>
                    <a:pt x="161214" y="297438"/>
                    <a:pt x="136225" y="251109"/>
                    <a:pt x="166569" y="191622"/>
                  </a:cubicBezTo>
                  <a:cubicBezTo>
                    <a:pt x="166569" y="191622"/>
                    <a:pt x="210368" y="131449"/>
                    <a:pt x="271880" y="96085"/>
                  </a:cubicBezTo>
                  <a:cubicBezTo>
                    <a:pt x="271880" y="96085"/>
                    <a:pt x="257737" y="131449"/>
                    <a:pt x="261719" y="149679"/>
                  </a:cubicBezTo>
                  <a:cubicBezTo>
                    <a:pt x="261719" y="149679"/>
                    <a:pt x="268310" y="103350"/>
                    <a:pt x="289729" y="85668"/>
                  </a:cubicBezTo>
                  <a:cubicBezTo>
                    <a:pt x="289729" y="85668"/>
                    <a:pt x="333254" y="60858"/>
                    <a:pt x="344787" y="55513"/>
                  </a:cubicBezTo>
                  <a:cubicBezTo>
                    <a:pt x="344787" y="55513"/>
                    <a:pt x="329135" y="90191"/>
                    <a:pt x="329821" y="113081"/>
                  </a:cubicBezTo>
                  <a:cubicBezTo>
                    <a:pt x="329821" y="113081"/>
                    <a:pt x="349455" y="67301"/>
                    <a:pt x="373758" y="38516"/>
                  </a:cubicBezTo>
                  <a:cubicBezTo>
                    <a:pt x="373758" y="38516"/>
                    <a:pt x="434446" y="5894"/>
                    <a:pt x="4999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图片 13" descr="表格&#10;&#10;描述已自动生成">
            <a:extLst>
              <a:ext uri="{FF2B5EF4-FFF2-40B4-BE49-F238E27FC236}">
                <a16:creationId xmlns:a16="http://schemas.microsoft.com/office/drawing/2014/main" id="{C3D4B418-D8FD-5A40-4581-C5AC0C394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60" y="1499347"/>
            <a:ext cx="8303631" cy="4735665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320596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C7EE9F-67AC-F0B5-DD00-D295D80E5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JS </a:t>
            </a:r>
            <a:r>
              <a:rPr lang="zh-CN" altLang="en-US"/>
              <a:t>核心语法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16AC3D-E252-191B-AEB6-DB223FF8A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4397243" cy="3413220"/>
          </a:xfrm>
        </p:spPr>
        <p:txBody>
          <a:bodyPr/>
          <a:lstStyle/>
          <a:p>
            <a:r>
              <a:rPr lang="zh-CN" altLang="en-US"/>
              <a:t>引入方式</a:t>
            </a:r>
            <a:endParaRPr lang="en-US" altLang="zh-CN"/>
          </a:p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基础语法</a:t>
            </a:r>
            <a:endParaRPr lang="en-US" altLang="zh-CN">
              <a:solidFill>
                <a:schemeClr val="tx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变量</a:t>
            </a:r>
            <a:endParaRPr lang="en-US" altLang="zh-CN" sz="160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数据类型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函数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自定义对象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800">
                <a:solidFill>
                  <a:srgbClr val="C00000"/>
                </a:solidFill>
                <a:latin typeface="+mn-ea"/>
                <a:cs typeface="阿里巴巴普惠体 Medium" panose="00020600040101010101" pitchFamily="18" charset="-122"/>
              </a:rPr>
              <a:t>DOM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AB3204F-61E3-AB17-7A9C-0ED3D56AE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955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DOM</a:t>
            </a:r>
            <a:endParaRPr lang="zh-CN" altLang="en-US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BACF8DA8-2F92-E402-E3DB-C3A49BE536F1}"/>
              </a:ext>
            </a:extLst>
          </p:cNvPr>
          <p:cNvSpPr txBox="1">
            <a:spLocks/>
          </p:cNvSpPr>
          <p:nvPr/>
        </p:nvSpPr>
        <p:spPr>
          <a:xfrm>
            <a:off x="640808" y="870542"/>
            <a:ext cx="5527360" cy="5252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概念：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Document Object Model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，文档对象模型。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6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将标记语言的各个组成部分封装为对应的对象：</a:t>
            </a:r>
            <a:endParaRPr lang="en-US" altLang="zh-CN" sz="13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3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Document</a:t>
            </a:r>
            <a:r>
              <a:rPr lang="zh-CN" altLang="en-US" sz="13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：整个文档对象</a:t>
            </a:r>
            <a:endParaRPr lang="en-US" altLang="zh-CN" sz="13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3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Element</a:t>
            </a:r>
            <a:r>
              <a:rPr lang="zh-CN" altLang="en-US" sz="13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：元素对象</a:t>
            </a:r>
            <a:endParaRPr lang="en-US" altLang="zh-CN" sz="13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3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Attribute</a:t>
            </a:r>
            <a:r>
              <a:rPr lang="zh-CN" altLang="en-US" sz="13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：属性对象</a:t>
            </a:r>
            <a:endParaRPr lang="en-US" altLang="zh-CN" sz="13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3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Text</a:t>
            </a:r>
            <a:r>
              <a:rPr lang="zh-CN" altLang="en-US" sz="13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：文本对象</a:t>
            </a:r>
            <a:endParaRPr lang="en-US" altLang="zh-CN" sz="13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3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Comment</a:t>
            </a:r>
            <a:r>
              <a:rPr lang="zh-CN" altLang="en-US" sz="13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：注释对象</a:t>
            </a:r>
            <a:endParaRPr lang="en-US" altLang="zh-CN" sz="13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JavaScript 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通过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DOM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，就能够对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进行操作：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改变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元素的内容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改变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元素的样式（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CSS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 DOM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事件作出反应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添加和删除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5" name="!!组合 9">
            <a:extLst>
              <a:ext uri="{FF2B5EF4-FFF2-40B4-BE49-F238E27FC236}">
                <a16:creationId xmlns:a16="http://schemas.microsoft.com/office/drawing/2014/main" id="{ABA808A5-8CB0-9D9E-1633-1D150F551705}"/>
              </a:ext>
            </a:extLst>
          </p:cNvPr>
          <p:cNvGrpSpPr/>
          <p:nvPr/>
        </p:nvGrpSpPr>
        <p:grpSpPr>
          <a:xfrm>
            <a:off x="6354542" y="803626"/>
            <a:ext cx="5370098" cy="2486421"/>
            <a:chOff x="2297721" y="3660320"/>
            <a:chExt cx="5370098" cy="2486421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60899BA-A08B-0371-7FBE-F85D2241FA04}"/>
                </a:ext>
              </a:extLst>
            </p:cNvPr>
            <p:cNvSpPr/>
            <p:nvPr/>
          </p:nvSpPr>
          <p:spPr>
            <a:xfrm>
              <a:off x="2297723" y="3660320"/>
              <a:ext cx="5370096" cy="2486421"/>
            </a:xfrm>
            <a:prstGeom prst="roundRect">
              <a:avLst>
                <a:gd name="adj" fmla="val 3124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&lt;html&gt;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&lt;head&gt;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&lt;title&gt;</a:t>
              </a:r>
              <a:r>
                <a:rPr lang="en-US" altLang="zh-CN" sz="1100" b="0">
                  <a:solidFill>
                    <a:schemeClr val="tx1"/>
                  </a:solidFill>
                  <a:effectLst/>
                  <a:ea typeface="Fira Code" panose="020B0809050000020004" pitchFamily="49" charset="0"/>
                </a:rPr>
                <a:t>DOM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&lt;/title&gt;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&lt;/head&gt;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&lt;body&gt;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&lt;h1&gt;</a:t>
              </a:r>
              <a:r>
                <a:rPr lang="en-US" altLang="zh-CN" sz="1100" b="0">
                  <a:solidFill>
                    <a:schemeClr val="tx1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rPr>
                <a:t>DOM</a:t>
              </a:r>
              <a:r>
                <a:rPr lang="zh-CN" altLang="en-US" sz="1100" b="0">
                  <a:solidFill>
                    <a:schemeClr val="tx1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对象标题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&lt;/h1&gt;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&lt;a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FF0000"/>
                  </a:solidFill>
                  <a:effectLst/>
                  <a:ea typeface="Fira Code" panose="020B0809050000020004" pitchFamily="49" charset="0"/>
                </a:rPr>
                <a:t>href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"https://itcast.cn"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r>
                <a:rPr lang="zh-CN" altLang="en-US" sz="1100" b="0">
                  <a:solidFill>
                    <a:schemeClr val="tx1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传智教育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&lt;/a&gt;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&lt;/body&gt;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&lt;/html&gt;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D906412D-084C-6408-DDA4-BC9869D38055}"/>
                </a:ext>
              </a:extLst>
            </p:cNvPr>
            <p:cNvSpPr/>
            <p:nvPr/>
          </p:nvSpPr>
          <p:spPr>
            <a:xfrm>
              <a:off x="2297721" y="3660322"/>
              <a:ext cx="5370095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17CB11D-3407-CA2C-4BC3-4DC48F5C98B0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19856A0-1157-EE27-E90A-658CFA9969B3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66914AF-A384-E36E-7B46-7A8D798B2525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E6B36E20-0893-D567-012F-200193E37F80}"/>
              </a:ext>
            </a:extLst>
          </p:cNvPr>
          <p:cNvSpPr/>
          <p:nvPr/>
        </p:nvSpPr>
        <p:spPr>
          <a:xfrm>
            <a:off x="846941" y="3279557"/>
            <a:ext cx="5117607" cy="352362"/>
          </a:xfrm>
          <a:prstGeom prst="rect">
            <a:avLst/>
          </a:prstGeom>
          <a:solidFill>
            <a:srgbClr val="0000FF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377149-3D51-FC1B-5F0E-59FE6316EEB3}"/>
              </a:ext>
            </a:extLst>
          </p:cNvPr>
          <p:cNvSpPr/>
          <p:nvPr/>
        </p:nvSpPr>
        <p:spPr>
          <a:xfrm>
            <a:off x="853117" y="2889534"/>
            <a:ext cx="5111431" cy="352363"/>
          </a:xfrm>
          <a:prstGeom prst="rect">
            <a:avLst/>
          </a:prstGeom>
          <a:solidFill>
            <a:schemeClr val="accent4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2F8345-103A-4325-C7C3-1D4B096CF80B}"/>
              </a:ext>
            </a:extLst>
          </p:cNvPr>
          <p:cNvSpPr/>
          <p:nvPr/>
        </p:nvSpPr>
        <p:spPr>
          <a:xfrm>
            <a:off x="850681" y="2499512"/>
            <a:ext cx="5101515" cy="352362"/>
          </a:xfrm>
          <a:prstGeom prst="rect">
            <a:avLst/>
          </a:prstGeom>
          <a:solidFill>
            <a:srgbClr val="00B05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84E19A-2524-34F4-C39C-1BF9A0681DA0}"/>
              </a:ext>
            </a:extLst>
          </p:cNvPr>
          <p:cNvSpPr/>
          <p:nvPr/>
        </p:nvSpPr>
        <p:spPr>
          <a:xfrm>
            <a:off x="850681" y="2139007"/>
            <a:ext cx="5101515" cy="322845"/>
          </a:xfrm>
          <a:prstGeom prst="rect">
            <a:avLst/>
          </a:prstGeom>
          <a:solidFill>
            <a:srgbClr val="FFC0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0BF7C9-6043-AF54-C4AA-3D18754347DF}"/>
              </a:ext>
            </a:extLst>
          </p:cNvPr>
          <p:cNvSpPr/>
          <p:nvPr/>
        </p:nvSpPr>
        <p:spPr>
          <a:xfrm>
            <a:off x="846941" y="1761397"/>
            <a:ext cx="5105255" cy="339950"/>
          </a:xfrm>
          <a:prstGeom prst="rect">
            <a:avLst/>
          </a:prstGeom>
          <a:solidFill>
            <a:schemeClr val="accent6">
              <a:lumMod val="75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600C70-A05F-979F-1D79-F3F9A3AB4FE5}"/>
              </a:ext>
            </a:extLst>
          </p:cNvPr>
          <p:cNvSpPr/>
          <p:nvPr/>
        </p:nvSpPr>
        <p:spPr>
          <a:xfrm>
            <a:off x="8201551" y="3510279"/>
            <a:ext cx="1033889" cy="342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546FC1F-E966-5A14-1843-47D0E1A97FD2}"/>
              </a:ext>
            </a:extLst>
          </p:cNvPr>
          <p:cNvSpPr/>
          <p:nvPr/>
        </p:nvSpPr>
        <p:spPr>
          <a:xfrm>
            <a:off x="8201551" y="4118590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&lt;html&gt;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8BC37DB-0F24-D03A-D974-C9AD46C91672}"/>
              </a:ext>
            </a:extLst>
          </p:cNvPr>
          <p:cNvSpPr/>
          <p:nvPr/>
        </p:nvSpPr>
        <p:spPr>
          <a:xfrm>
            <a:off x="6477441" y="4535150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&lt;head&gt;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AC0A32-EC54-BA8B-6F4D-6CAE6FA6016A}"/>
              </a:ext>
            </a:extLst>
          </p:cNvPr>
          <p:cNvSpPr/>
          <p:nvPr/>
        </p:nvSpPr>
        <p:spPr>
          <a:xfrm>
            <a:off x="9906000" y="4532022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&lt;body&gt;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A5627F-AD62-1C20-10B6-58962E1B88A7}"/>
              </a:ext>
            </a:extLst>
          </p:cNvPr>
          <p:cNvSpPr/>
          <p:nvPr/>
        </p:nvSpPr>
        <p:spPr>
          <a:xfrm>
            <a:off x="6482962" y="5192744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&lt;title&gt;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4CEDB4C-F43D-CBC8-174F-D328B6D75FCC}"/>
              </a:ext>
            </a:extLst>
          </p:cNvPr>
          <p:cNvSpPr/>
          <p:nvPr/>
        </p:nvSpPr>
        <p:spPr>
          <a:xfrm>
            <a:off x="6477441" y="5840178"/>
            <a:ext cx="1033889" cy="34298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F274F01-086B-D1DF-8710-2F4242A76FF5}"/>
              </a:ext>
            </a:extLst>
          </p:cNvPr>
          <p:cNvSpPr/>
          <p:nvPr/>
        </p:nvSpPr>
        <p:spPr>
          <a:xfrm>
            <a:off x="10592119" y="5192744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&lt;h1&gt;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31F8DB5-5980-1798-1A74-B4ABCEA9EF88}"/>
              </a:ext>
            </a:extLst>
          </p:cNvPr>
          <p:cNvSpPr/>
          <p:nvPr/>
        </p:nvSpPr>
        <p:spPr>
          <a:xfrm>
            <a:off x="9199317" y="5192744"/>
            <a:ext cx="1033889" cy="342983"/>
          </a:xfrm>
          <a:prstGeom prst="rect">
            <a:avLst/>
          </a:prstGeom>
          <a:solidFill>
            <a:srgbClr val="FFEFBD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&lt;a&gt;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FDF16D-82C5-0240-5CAB-A4158497D9F6}"/>
              </a:ext>
            </a:extLst>
          </p:cNvPr>
          <p:cNvSpPr/>
          <p:nvPr/>
        </p:nvSpPr>
        <p:spPr>
          <a:xfrm>
            <a:off x="10592119" y="5840178"/>
            <a:ext cx="1033889" cy="34298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对象标题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3CEE28A-6D91-D4D0-7128-43BDD26FC9F0}"/>
              </a:ext>
            </a:extLst>
          </p:cNvPr>
          <p:cNvSpPr/>
          <p:nvPr/>
        </p:nvSpPr>
        <p:spPr>
          <a:xfrm>
            <a:off x="7875764" y="5198626"/>
            <a:ext cx="1033889" cy="342983"/>
          </a:xfrm>
          <a:prstGeom prst="rect">
            <a:avLst/>
          </a:prstGeom>
          <a:solidFill>
            <a:srgbClr val="A4FFDB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href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CA0BA80-EDED-604E-8C29-139FCD9C6A3C}"/>
              </a:ext>
            </a:extLst>
          </p:cNvPr>
          <p:cNvSpPr/>
          <p:nvPr/>
        </p:nvSpPr>
        <p:spPr>
          <a:xfrm>
            <a:off x="9199316" y="5840178"/>
            <a:ext cx="1033889" cy="34298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传智教育</a:t>
            </a:r>
            <a:endParaRPr lang="en-US" altLang="zh-CN" sz="11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32F1797-EBEE-DA33-5DA1-5DFDC5426AF7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8718496" y="3853262"/>
            <a:ext cx="0" cy="26532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9">
            <a:extLst>
              <a:ext uri="{FF2B5EF4-FFF2-40B4-BE49-F238E27FC236}">
                <a16:creationId xmlns:a16="http://schemas.microsoft.com/office/drawing/2014/main" id="{A780E615-AE86-2594-6997-F077017C69D6}"/>
              </a:ext>
            </a:extLst>
          </p:cNvPr>
          <p:cNvCxnSpPr>
            <a:stCxn id="17" idx="3"/>
            <a:endCxn id="19" idx="0"/>
          </p:cNvCxnSpPr>
          <p:nvPr/>
        </p:nvCxnSpPr>
        <p:spPr>
          <a:xfrm>
            <a:off x="9235440" y="4290082"/>
            <a:ext cx="1187505" cy="241940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31">
            <a:extLst>
              <a:ext uri="{FF2B5EF4-FFF2-40B4-BE49-F238E27FC236}">
                <a16:creationId xmlns:a16="http://schemas.microsoft.com/office/drawing/2014/main" id="{42BF00D3-3A04-3C4D-D22A-CD38DF5A1D3A}"/>
              </a:ext>
            </a:extLst>
          </p:cNvPr>
          <p:cNvCxnSpPr>
            <a:stCxn id="17" idx="1"/>
            <a:endCxn id="18" idx="0"/>
          </p:cNvCxnSpPr>
          <p:nvPr/>
        </p:nvCxnSpPr>
        <p:spPr>
          <a:xfrm rot="10800000" flipV="1">
            <a:off x="6994387" y="4290082"/>
            <a:ext cx="1207165" cy="245068"/>
          </a:xfrm>
          <a:prstGeom prst="bentConnector2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33">
            <a:extLst>
              <a:ext uri="{FF2B5EF4-FFF2-40B4-BE49-F238E27FC236}">
                <a16:creationId xmlns:a16="http://schemas.microsoft.com/office/drawing/2014/main" id="{6ABAA003-FF72-AA2E-89D2-B923F5203A74}"/>
              </a:ext>
            </a:extLst>
          </p:cNvPr>
          <p:cNvCxnSpPr>
            <a:stCxn id="19" idx="2"/>
            <a:endCxn id="22" idx="0"/>
          </p:cNvCxnSpPr>
          <p:nvPr/>
        </p:nvCxnSpPr>
        <p:spPr>
          <a:xfrm rot="16200000" flipH="1">
            <a:off x="10607135" y="4690814"/>
            <a:ext cx="317739" cy="6861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5">
            <a:extLst>
              <a:ext uri="{FF2B5EF4-FFF2-40B4-BE49-F238E27FC236}">
                <a16:creationId xmlns:a16="http://schemas.microsoft.com/office/drawing/2014/main" id="{8886E729-4BA5-3EC2-8A98-8A1D486EB4A7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 rot="5400000">
            <a:off x="9910735" y="4680533"/>
            <a:ext cx="317739" cy="7066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944DF10-82BC-6FFF-1B8A-E0ADF245B698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11109064" y="5535727"/>
            <a:ext cx="0" cy="30445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9EC2B67-54A1-711C-3FCB-A49C19BED1B4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flipH="1">
            <a:off x="9716261" y="5535727"/>
            <a:ext cx="1" cy="30445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FAAFD9C-EA93-D11E-0E88-66AFF306653F}"/>
              </a:ext>
            </a:extLst>
          </p:cNvPr>
          <p:cNvCxnSpPr>
            <a:stCxn id="23" idx="1"/>
            <a:endCxn id="25" idx="3"/>
          </p:cNvCxnSpPr>
          <p:nvPr/>
        </p:nvCxnSpPr>
        <p:spPr>
          <a:xfrm flipH="1">
            <a:off x="8909653" y="5364236"/>
            <a:ext cx="289664" cy="588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7F5C36C-8B8B-34AE-331A-3C7E9D8CDA47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6994386" y="4878133"/>
            <a:ext cx="5521" cy="31461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173CB40-75F4-43EA-F36E-F6790AE798AA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flipH="1">
            <a:off x="6994386" y="5535727"/>
            <a:ext cx="5521" cy="30445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86D089A7-3038-E950-8C32-438A7156F291}"/>
              </a:ext>
            </a:extLst>
          </p:cNvPr>
          <p:cNvSpPr/>
          <p:nvPr/>
        </p:nvSpPr>
        <p:spPr>
          <a:xfrm>
            <a:off x="6354542" y="3434820"/>
            <a:ext cx="5370097" cy="3026940"/>
          </a:xfrm>
          <a:prstGeom prst="roundRect">
            <a:avLst>
              <a:gd name="adj" fmla="val 2570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86A6BF-B833-D40D-8A06-427143882174}"/>
              </a:ext>
            </a:extLst>
          </p:cNvPr>
          <p:cNvSpPr txBox="1"/>
          <p:nvPr/>
        </p:nvSpPr>
        <p:spPr>
          <a:xfrm>
            <a:off x="8396646" y="6123206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树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454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7" grpId="0" animBg="1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DOM</a:t>
            </a:r>
            <a:r>
              <a:rPr lang="zh-CN" altLang="en-US"/>
              <a:t>操作</a:t>
            </a:r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6DF544C0-51C5-C9A8-959B-D2C082050794}"/>
              </a:ext>
            </a:extLst>
          </p:cNvPr>
          <p:cNvSpPr txBox="1">
            <a:spLocks/>
          </p:cNvSpPr>
          <p:nvPr/>
        </p:nvSpPr>
        <p:spPr>
          <a:xfrm>
            <a:off x="576196" y="1023569"/>
            <a:ext cx="10698800" cy="37815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>
                    <a:lumMod val="75000"/>
                  </a:schemeClr>
                </a:solidFill>
              </a:rPr>
              <a:t>DOM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操作核心思想：将网页中所有的元素当做对象来处理。（标签的所有属性在该对象上都可以找到）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操作步骤：</a:t>
            </a: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获取要操作的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元素对象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对象的属性或方法（查文档或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4888" lvl="1" indent="-28575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CSS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选择器来获取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元素，获取匹配到的第一个元素：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document.querySelector('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')</a:t>
            </a:r>
          </a:p>
          <a:p>
            <a:pPr marL="644888" lvl="1" indent="-28575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CSS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选择器来获取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元素，获取匹配到的所有元素：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document.querySelectorAll('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选择器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')</a:t>
            </a:r>
          </a:p>
          <a:p>
            <a:pPr marL="359138" lvl="1" indent="0">
              <a:lnSpc>
                <a:spcPct val="150000"/>
              </a:lnSpc>
              <a:spcBef>
                <a:spcPts val="600"/>
              </a:spcBef>
              <a:buClr>
                <a:srgbClr val="404040"/>
              </a:buClr>
              <a:buSzPct val="85000"/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注意：得到的是一个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NodeList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节点集合，是一个伪数组（有长度、有索引的数组）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705866-0D05-B214-62F8-7E1764A9D97E}"/>
              </a:ext>
            </a:extLst>
          </p:cNvPr>
          <p:cNvSpPr txBox="1"/>
          <p:nvPr/>
        </p:nvSpPr>
        <p:spPr>
          <a:xfrm>
            <a:off x="9576565" y="319547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#sid</a:t>
            </a:r>
            <a:endParaRPr lang="zh-CN" altLang="en-US" sz="1400" dirty="0">
              <a:solidFill>
                <a:srgbClr val="00B050"/>
              </a:solidFill>
              <a:latin typeface="Fira Code" panose="020B08090500000200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9E6749-C616-80E5-0041-9565D1CFC8A4}"/>
              </a:ext>
            </a:extLst>
          </p:cNvPr>
          <p:cNvSpPr txBox="1"/>
          <p:nvPr/>
        </p:nvSpPr>
        <p:spPr>
          <a:xfrm>
            <a:off x="10146437" y="3195475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.txt</a:t>
            </a:r>
            <a:endParaRPr lang="zh-CN" altLang="en-US" sz="1400" dirty="0">
              <a:solidFill>
                <a:srgbClr val="00B050"/>
              </a:solidFill>
              <a:latin typeface="Fira Code" panose="020B08090500000200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6D37E7-7D64-096F-FF89-F5FA4EF5923D}"/>
              </a:ext>
            </a:extLst>
          </p:cNvPr>
          <p:cNvSpPr txBox="1"/>
          <p:nvPr/>
        </p:nvSpPr>
        <p:spPr>
          <a:xfrm>
            <a:off x="10826918" y="3191918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span</a:t>
            </a:r>
            <a:endParaRPr lang="zh-CN" altLang="en-US" sz="1400" dirty="0">
              <a:solidFill>
                <a:srgbClr val="00B050"/>
              </a:solidFill>
              <a:latin typeface="Fira Code" panose="020B0809050000020004" pitchFamily="49" charset="0"/>
            </a:endParaRPr>
          </a:p>
        </p:txBody>
      </p:sp>
      <p:grpSp>
        <p:nvGrpSpPr>
          <p:cNvPr id="8" name="!!组合 9">
            <a:extLst>
              <a:ext uri="{FF2B5EF4-FFF2-40B4-BE49-F238E27FC236}">
                <a16:creationId xmlns:a16="http://schemas.microsoft.com/office/drawing/2014/main" id="{FCDF79D4-CA49-B5DF-BC75-BAADB5C2C396}"/>
              </a:ext>
            </a:extLst>
          </p:cNvPr>
          <p:cNvGrpSpPr/>
          <p:nvPr/>
        </p:nvGrpSpPr>
        <p:grpSpPr>
          <a:xfrm>
            <a:off x="7998496" y="1527155"/>
            <a:ext cx="3796173" cy="1367442"/>
            <a:chOff x="2297722" y="3660321"/>
            <a:chExt cx="3796173" cy="136744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728CC38-4B48-7014-3D8F-FBEA808D4635}"/>
                </a:ext>
              </a:extLst>
            </p:cNvPr>
            <p:cNvSpPr/>
            <p:nvPr/>
          </p:nvSpPr>
          <p:spPr>
            <a:xfrm>
              <a:off x="2297723" y="3660321"/>
              <a:ext cx="3796172" cy="1367442"/>
            </a:xfrm>
            <a:prstGeom prst="roundRect">
              <a:avLst>
                <a:gd name="adj" fmla="val 701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&lt;span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id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"sid"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DOM</a:t>
              </a:r>
              <a:r>
                <a:rPr lang="zh-CN" altLang="en-US" sz="1200" b="0">
                  <a:solidFill>
                    <a:srgbClr val="000000"/>
                  </a:solidFill>
                  <a:effectLst/>
                </a:rPr>
                <a:t>元素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1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&lt;/span&gt;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&lt;span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class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"txt"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DOM</a:t>
              </a:r>
              <a:r>
                <a:rPr lang="zh-CN" altLang="en-US" sz="1200" b="0">
                  <a:solidFill>
                    <a:srgbClr val="000000"/>
                  </a:solidFill>
                  <a:effectLst/>
                </a:rPr>
                <a:t>元素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2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&lt;/span&gt;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&lt;span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2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class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"txt"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DOM</a:t>
              </a:r>
              <a:r>
                <a:rPr lang="zh-CN" altLang="en-US" sz="1200" b="0">
                  <a:solidFill>
                    <a:srgbClr val="000000"/>
                  </a:solidFill>
                  <a:effectLst/>
                </a:rPr>
                <a:t>元素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3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&lt;/span&gt;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10" name="矩形: 圆顶角 9">
              <a:extLst>
                <a:ext uri="{FF2B5EF4-FFF2-40B4-BE49-F238E27FC236}">
                  <a16:creationId xmlns:a16="http://schemas.microsoft.com/office/drawing/2014/main" id="{AE5A5F0D-8655-2875-D234-34D55EEC3DAD}"/>
                </a:ext>
              </a:extLst>
            </p:cNvPr>
            <p:cNvSpPr/>
            <p:nvPr/>
          </p:nvSpPr>
          <p:spPr>
            <a:xfrm>
              <a:off x="2297722" y="3660322"/>
              <a:ext cx="379617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5B715A4-354C-A6A9-2D9D-A5DDB69F1B93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108C19F-F078-F065-F63E-8DA130645E3E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32FFA61-099D-2B5F-B062-5AD69D580C7B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01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79AB14E1-D97F-77DE-4AC4-72851618D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7437" y="1463040"/>
            <a:ext cx="7033269" cy="39953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>
                <a:solidFill>
                  <a:schemeClr val="tx1">
                    <a:lumMod val="75000"/>
                  </a:schemeClr>
                </a:solidFill>
              </a:rPr>
              <a:t>什么是</a:t>
            </a:r>
            <a:r>
              <a:rPr lang="en-US" altLang="zh-CN" sz="1800">
                <a:solidFill>
                  <a:schemeClr val="tx1">
                    <a:lumMod val="75000"/>
                  </a:schemeClr>
                </a:solidFill>
              </a:rPr>
              <a:t>DOM ?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文档对象模型，</a:t>
            </a:r>
            <a:r>
              <a:rPr lang="en-US" altLang="zh-CN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JS</a:t>
            </a:r>
            <a:r>
              <a:rPr lang="zh-CN" altLang="en-US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提供的专门用来操作网页内容的</a:t>
            </a:r>
            <a:endParaRPr lang="en-US" altLang="zh-CN" sz="16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>
                <a:solidFill>
                  <a:schemeClr val="tx1">
                    <a:lumMod val="75000"/>
                  </a:schemeClr>
                </a:solidFill>
              </a:rPr>
              <a:t>如何获取</a:t>
            </a:r>
            <a:r>
              <a:rPr lang="en-US" altLang="zh-CN" sz="1800">
                <a:solidFill>
                  <a:schemeClr val="tx1">
                    <a:lumMod val="75000"/>
                  </a:schemeClr>
                </a:solidFill>
              </a:rPr>
              <a:t>DOM</a:t>
            </a:r>
            <a:r>
              <a:rPr lang="zh-CN" altLang="en-US" sz="1800">
                <a:solidFill>
                  <a:schemeClr val="tx1">
                    <a:lumMod val="75000"/>
                  </a:schemeClr>
                </a:solidFill>
              </a:rPr>
              <a:t>对象 </a:t>
            </a:r>
            <a:r>
              <a:rPr lang="en-US" altLang="zh-CN" sz="1800">
                <a:solidFill>
                  <a:schemeClr val="tx1">
                    <a:lumMod val="75000"/>
                  </a:schemeClr>
                </a:solidFill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CN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document.querySelector('</a:t>
            </a:r>
            <a:r>
              <a:rPr lang="zh-CN" altLang="en-US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选择器</a:t>
            </a:r>
            <a:r>
              <a:rPr lang="en-US" altLang="zh-CN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')</a:t>
            </a:r>
          </a:p>
          <a:p>
            <a:pPr lvl="1">
              <a:lnSpc>
                <a:spcPct val="150000"/>
              </a:lnSpc>
            </a:pPr>
            <a:r>
              <a:rPr lang="en-US" altLang="zh-CN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document.querySelectorAll('</a:t>
            </a:r>
            <a:r>
              <a:rPr lang="zh-CN" altLang="en-US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选择器</a:t>
            </a:r>
            <a:r>
              <a:rPr lang="en-US" altLang="zh-CN" sz="16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')</a:t>
            </a:r>
          </a:p>
          <a:p>
            <a:pPr lvl="1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</a:rPr>
              <a:t>其他方式</a:t>
            </a:r>
            <a:r>
              <a:rPr lang="en-US" altLang="zh-CN" sz="16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</a:rPr>
              <a:t>(</a:t>
            </a:r>
            <a:r>
              <a:rPr lang="zh-CN" altLang="en-US" sz="16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</a:rPr>
              <a:t>了解</a:t>
            </a:r>
            <a:r>
              <a:rPr lang="en-US" altLang="zh-CN" sz="16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</a:rPr>
              <a:t>)</a:t>
            </a:r>
            <a:r>
              <a:rPr lang="zh-CN" altLang="en-US" sz="16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</a:rPr>
              <a:t>：</a:t>
            </a:r>
            <a:endParaRPr lang="en-US" altLang="zh-CN" sz="1600">
              <a:solidFill>
                <a:schemeClr val="tx1">
                  <a:lumMod val="60000"/>
                  <a:lumOff val="40000"/>
                </a:schemeClr>
              </a:solidFill>
              <a:latin typeface="Fira Code" panose="020B0809050000020004" pitchFamily="49" charset="0"/>
            </a:endParaRPr>
          </a:p>
          <a:p>
            <a:pPr marL="1008000" lvl="2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document.getElementById('id')</a:t>
            </a:r>
          </a:p>
          <a:p>
            <a:pPr marL="1008000" lvl="2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document.getElementsByTagName('div')</a:t>
            </a:r>
          </a:p>
          <a:p>
            <a:pPr marL="1008000" lvl="2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document.getElementsByClassName('cls')</a:t>
            </a:r>
          </a:p>
        </p:txBody>
      </p:sp>
    </p:spTree>
    <p:extLst>
      <p:ext uri="{BB962C8B-B14F-4D97-AF65-F5344CB8AC3E}">
        <p14:creationId xmlns:p14="http://schemas.microsoft.com/office/powerpoint/2010/main" val="6271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JavaScript</a:t>
            </a:r>
            <a:endParaRPr lang="zh-CN" altLang="en-US"/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id="{528C5C15-7C49-AD73-DECF-ACE969AEC6F4}"/>
              </a:ext>
            </a:extLst>
          </p:cNvPr>
          <p:cNvSpPr txBox="1">
            <a:spLocks/>
          </p:cNvSpPr>
          <p:nvPr/>
        </p:nvSpPr>
        <p:spPr>
          <a:xfrm>
            <a:off x="576196" y="1014605"/>
            <a:ext cx="10862557" cy="257127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JavaScript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（简称：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） 是一门跨平台、面向对象的脚本语言，是用来控制网页行为，实现页面的交互效果。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JavaScript 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和 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Java 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是完全不同的语言，不论是概念还是设计。但是基础语法类似。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组成：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40000" lvl="1" indent="-285750" defTabSz="540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ECMAScript: 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规定了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基础语法核心知识，包括变量、数据类型、流程控制、函数、对象等。</a:t>
            </a:r>
            <a:endParaRPr lang="en-US" altLang="zh-CN" sz="1400" b="0">
              <a:solidFill>
                <a:schemeClr val="tx1">
                  <a:lumMod val="7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 defTabSz="540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BOM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：浏览器对象模型，用于操作浏览器本身，如：页面弹窗、地址栏操作、关闭窗口等。</a:t>
            </a:r>
            <a:endParaRPr lang="en-US" altLang="zh-CN" sz="1400" b="0">
              <a:solidFill>
                <a:schemeClr val="tx1">
                  <a:lumMod val="7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 defTabSz="540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DOM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：文档对象模型，用于操作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HTML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文档，如：改变标签内的内容、改变标签内字体样式等。</a:t>
            </a:r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7980DEEA-22BA-AD2F-B7E2-F16033E57372}"/>
              </a:ext>
            </a:extLst>
          </p:cNvPr>
          <p:cNvSpPr/>
          <p:nvPr/>
        </p:nvSpPr>
        <p:spPr>
          <a:xfrm>
            <a:off x="703444" y="5701208"/>
            <a:ext cx="10735309" cy="926021"/>
          </a:xfrm>
          <a:prstGeom prst="round2DiagRect">
            <a:avLst/>
          </a:prstGeom>
          <a:solidFill>
            <a:srgbClr val="2FC141">
              <a:alpha val="14902"/>
            </a:srgbClr>
          </a:solidFill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>
              <a:lnSpc>
                <a:spcPct val="200000"/>
              </a:lnSpc>
            </a:pPr>
            <a:r>
              <a:rPr lang="en-US" altLang="zh-CN" sz="1300" b="1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ECMA</a:t>
            </a:r>
            <a:r>
              <a:rPr lang="zh-CN" altLang="en-US" sz="1300" b="1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Alibaba PuHuiTi R"/>
              </a:rPr>
              <a:t>：</a:t>
            </a:r>
            <a:r>
              <a:rPr lang="en-US" altLang="zh-CN" sz="13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 sz="1300">
                <a:solidFill>
                  <a:schemeClr val="tx1">
                    <a:lumMod val="75000"/>
                  </a:schemeClr>
                </a:solidFill>
              </a:rPr>
              <a:t>ECMA</a:t>
            </a:r>
            <a:r>
              <a:rPr lang="zh-CN" altLang="en-US" sz="1300">
                <a:solidFill>
                  <a:schemeClr val="tx1">
                    <a:lumMod val="75000"/>
                  </a:schemeClr>
                </a:solidFill>
              </a:rPr>
              <a:t>国际（前身为欧洲计算机制造商协会），制定了标准化的脚本程序设计语言 </a:t>
            </a:r>
            <a:r>
              <a:rPr lang="en-US" altLang="zh-CN" sz="1300">
                <a:solidFill>
                  <a:schemeClr val="tx1">
                    <a:lumMod val="75000"/>
                  </a:schemeClr>
                </a:solidFill>
              </a:rPr>
              <a:t>ECMAScript</a:t>
            </a:r>
            <a:r>
              <a:rPr lang="zh-CN" altLang="en-US" sz="1300">
                <a:solidFill>
                  <a:schemeClr val="tx1">
                    <a:lumMod val="75000"/>
                  </a:schemeClr>
                </a:solidFill>
              </a:rPr>
              <a:t>，这种语言得到广泛应用。而</a:t>
            </a:r>
            <a:r>
              <a:rPr lang="en-US" altLang="zh-CN" sz="1300">
                <a:solidFill>
                  <a:schemeClr val="tx1">
                    <a:lumMod val="75000"/>
                  </a:schemeClr>
                </a:solidFill>
              </a:rPr>
              <a:t>JavaScript</a:t>
            </a:r>
            <a:r>
              <a:rPr lang="zh-CN" altLang="en-US" sz="1300">
                <a:solidFill>
                  <a:schemeClr val="tx1">
                    <a:lumMod val="75000"/>
                  </a:schemeClr>
                </a:solidFill>
              </a:rPr>
              <a:t>是遵守</a:t>
            </a:r>
            <a:r>
              <a:rPr lang="en-US" altLang="zh-CN" sz="1300">
                <a:solidFill>
                  <a:schemeClr val="tx1">
                    <a:lumMod val="75000"/>
                  </a:schemeClr>
                </a:solidFill>
              </a:rPr>
              <a:t>ECMAScript</a:t>
            </a:r>
            <a:r>
              <a:rPr lang="zh-CN" altLang="en-US" sz="1300">
                <a:solidFill>
                  <a:schemeClr val="tx1">
                    <a:lumMod val="75000"/>
                  </a:schemeClr>
                </a:solidFill>
              </a:rPr>
              <a:t>的标准的（</a:t>
            </a:r>
            <a:r>
              <a:rPr lang="en-US" altLang="zh-CN" sz="1300">
                <a:solidFill>
                  <a:schemeClr val="tx1">
                    <a:lumMod val="75000"/>
                  </a:schemeClr>
                </a:solidFill>
              </a:rPr>
              <a:t>ES2024</a:t>
            </a:r>
            <a:r>
              <a:rPr lang="zh-CN" altLang="en-US" sz="1300">
                <a:solidFill>
                  <a:schemeClr val="tx1">
                    <a:lumMod val="75000"/>
                  </a:schemeClr>
                </a:solidFill>
              </a:rPr>
              <a:t>是最新版本）。</a:t>
            </a:r>
          </a:p>
        </p:txBody>
      </p:sp>
    </p:spTree>
    <p:extLst>
      <p:ext uri="{BB962C8B-B14F-4D97-AF65-F5344CB8AC3E}">
        <p14:creationId xmlns:p14="http://schemas.microsoft.com/office/powerpoint/2010/main" val="20888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5505CB-02BD-2FC9-EF90-D1AA54F20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JS </a:t>
            </a:r>
            <a:r>
              <a:rPr lang="zh-CN" altLang="en-US">
                <a:latin typeface="+mn-lt"/>
              </a:rPr>
              <a:t>核心语法</a:t>
            </a:r>
            <a:endParaRPr lang="en-US" altLang="zh-CN">
              <a:latin typeface="+mn-lt"/>
            </a:endParaRPr>
          </a:p>
          <a:p>
            <a:r>
              <a:rPr lang="en-US" altLang="zh-CN">
                <a:solidFill>
                  <a:srgbClr val="C00000"/>
                </a:solidFill>
                <a:latin typeface="+mn-lt"/>
              </a:rPr>
              <a:t>JS </a:t>
            </a:r>
            <a:r>
              <a:rPr lang="zh-CN" altLang="en-US">
                <a:solidFill>
                  <a:srgbClr val="C00000"/>
                </a:solidFill>
                <a:latin typeface="+mn-lt"/>
              </a:rPr>
              <a:t>事件监听</a:t>
            </a:r>
            <a:endParaRPr lang="en-US" altLang="zh-CN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3062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DE9BE9-F526-C489-7900-F97A65640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事件监听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D25EF4-A248-1BF7-3730-908E434C84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831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什么是事件？什么是事件监听？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333825-8CDC-9F06-90AD-2C9FB6151BEC}"/>
              </a:ext>
            </a:extLst>
          </p:cNvPr>
          <p:cNvSpPr txBox="1">
            <a:spLocks/>
          </p:cNvSpPr>
          <p:nvPr/>
        </p:nvSpPr>
        <p:spPr>
          <a:xfrm>
            <a:off x="600544" y="911509"/>
            <a:ext cx="10698800" cy="25174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事件：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 sz="1600">
                <a:latin typeface="Fira Code" panose="020B0809050000020004" pitchFamily="49" charset="0"/>
              </a:rPr>
              <a:t>事件是发生在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 sz="1600">
                <a:latin typeface="Fira Code" panose="020B0809050000020004" pitchFamily="49" charset="0"/>
              </a:rPr>
              <a:t>元素上的 </a:t>
            </a:r>
            <a:r>
              <a:rPr lang="en-US" altLang="zh-CN" sz="1600">
                <a:latin typeface="Fira Code" panose="020B0809050000020004" pitchFamily="49" charset="0"/>
              </a:rPr>
              <a:t>"</a:t>
            </a:r>
            <a:r>
              <a:rPr lang="zh-CN" altLang="en-US" sz="1600">
                <a:latin typeface="Fira Code" panose="020B0809050000020004" pitchFamily="49" charset="0"/>
              </a:rPr>
              <a:t>事情</a:t>
            </a:r>
            <a:r>
              <a:rPr lang="en-US" altLang="zh-CN" sz="1600">
                <a:latin typeface="Fira Code" panose="020B0809050000020004" pitchFamily="49" charset="0"/>
              </a:rPr>
              <a:t>"</a:t>
            </a:r>
            <a:r>
              <a:rPr lang="zh-CN" altLang="en-US" sz="1600">
                <a:latin typeface="Fira Code" panose="020B0809050000020004" pitchFamily="49" charset="0"/>
              </a:rPr>
              <a:t>。比如：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按钮被点击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鼠标移动到元素上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76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按下键盘按键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事件监听：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JavaScript</a:t>
            </a:r>
            <a:r>
              <a:rPr lang="zh-CN" altLang="en-US" sz="1600">
                <a:latin typeface="Fira Code" panose="020B0809050000020004" pitchFamily="49" charset="0"/>
              </a:rPr>
              <a:t>可以在事件触发时，就立即调用一个函数做出响应，也称为 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事件绑定</a:t>
            </a:r>
            <a:r>
              <a:rPr lang="zh-CN" altLang="en-US" sz="1600">
                <a:latin typeface="Fira Code" panose="020B0809050000020004" pitchFamily="49" charset="0"/>
              </a:rPr>
              <a:t>或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注册事件</a:t>
            </a:r>
            <a:r>
              <a:rPr lang="zh-CN" altLang="en-US" sz="1600">
                <a:latin typeface="Fira Code" panose="020B0809050000020004" pitchFamily="49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7095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事件监听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92B2F31-B41D-CE97-B427-07FB1489AF5C}"/>
              </a:ext>
            </a:extLst>
          </p:cNvPr>
          <p:cNvSpPr txBox="1">
            <a:spLocks/>
          </p:cNvSpPr>
          <p:nvPr/>
        </p:nvSpPr>
        <p:spPr>
          <a:xfrm>
            <a:off x="624893" y="1104252"/>
            <a:ext cx="10698800" cy="20505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语法：</a:t>
            </a:r>
            <a:r>
              <a:rPr lang="zh-CN" altLang="en-US" sz="1600" b="0">
                <a:solidFill>
                  <a:srgbClr val="7030A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事件源</a:t>
            </a:r>
            <a:r>
              <a:rPr lang="en-US" altLang="zh-CN" sz="16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.</a:t>
            </a:r>
            <a:r>
              <a:rPr lang="en-US" altLang="zh-CN" sz="1600" b="0">
                <a:solidFill>
                  <a:srgbClr val="0000FF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addEventListener</a:t>
            </a:r>
            <a:r>
              <a:rPr lang="en-US" altLang="zh-CN" sz="16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(</a:t>
            </a:r>
            <a:r>
              <a:rPr lang="en-US" altLang="zh-CN" sz="1600" b="0">
                <a:solidFill>
                  <a:srgbClr val="A31515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'</a:t>
            </a:r>
            <a:r>
              <a:rPr lang="zh-CN" altLang="en-US" sz="1600" b="0">
                <a:solidFill>
                  <a:srgbClr val="A31515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事件类型</a:t>
            </a:r>
            <a:r>
              <a:rPr lang="en-US" altLang="zh-CN" sz="1600" b="0">
                <a:solidFill>
                  <a:srgbClr val="A31515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'</a:t>
            </a:r>
            <a:r>
              <a:rPr lang="en-US" altLang="zh-CN" sz="16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, </a:t>
            </a:r>
            <a:r>
              <a:rPr lang="zh-CN" altLang="en-US" sz="1600" b="0">
                <a:solidFill>
                  <a:srgbClr val="FFC000"/>
                </a:solidFill>
                <a:effectLst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事件触发执行的函数</a:t>
            </a:r>
            <a:r>
              <a:rPr lang="en-US" altLang="zh-CN" sz="1600" b="0">
                <a:solidFill>
                  <a:srgbClr val="000000"/>
                </a:solidFill>
                <a:effectLst/>
                <a:ea typeface="Fira Code" panose="020B0809050000020004" pitchFamily="49" charset="0"/>
                <a:cs typeface="阿里巴巴普惠体" panose="00020600040101010101" pitchFamily="18" charset="-122"/>
              </a:rPr>
              <a:t>);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latin typeface="Fira Code" panose="020B0809050000020004" pitchFamily="49" charset="0"/>
              </a:rPr>
              <a:t>事件监听三要素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事件源：哪个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元素触发了事件，要获取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dom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事件类型：用什么方式触发，比如：鼠标单击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click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事件触发执行的函数：要做什么事</a:t>
            </a: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A5B709C9-2936-69EB-4B2F-AA59E862DFCB}"/>
              </a:ext>
            </a:extLst>
          </p:cNvPr>
          <p:cNvSpPr txBox="1">
            <a:spLocks/>
          </p:cNvSpPr>
          <p:nvPr/>
        </p:nvSpPr>
        <p:spPr>
          <a:xfrm>
            <a:off x="624894" y="3944471"/>
            <a:ext cx="11145766" cy="2944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早期版本写法</a:t>
            </a:r>
            <a:r>
              <a:rPr lang="zh-CN" altLang="en-US" sz="1600">
                <a:solidFill>
                  <a:srgbClr val="C00000"/>
                </a:solidFill>
              </a:rPr>
              <a:t>（了解）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：事件源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</a:rPr>
              <a:t>.on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</a:rPr>
              <a:t>事件 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</a:rPr>
              <a:t>= function() { ... }</a:t>
            </a:r>
          </a:p>
          <a:p>
            <a:pPr marL="285750" indent="-28575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zh-CN" sz="1600">
              <a:solidFill>
                <a:schemeClr val="tx1">
                  <a:lumMod val="7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C00000"/>
                </a:solidFill>
              </a:rPr>
              <a:t>区别：</a:t>
            </a:r>
            <a:r>
              <a:rPr lang="en-US" altLang="zh-CN" sz="1600">
                <a:solidFill>
                  <a:srgbClr val="C00000"/>
                </a:solidFill>
                <a:cs typeface="阿里巴巴普惠体" panose="00020600040101010101" pitchFamily="18" charset="-122"/>
              </a:rPr>
              <a:t>on</a:t>
            </a:r>
            <a:r>
              <a:rPr lang="zh-CN" altLang="en-US" sz="1600">
                <a:solidFill>
                  <a:srgbClr val="C00000"/>
                </a:solidFill>
                <a:cs typeface="阿里巴巴普惠体" panose="00020600040101010101" pitchFamily="18" charset="-122"/>
              </a:rPr>
              <a:t>方式会被覆盖，</a:t>
            </a:r>
            <a:r>
              <a:rPr lang="en-US" altLang="zh-CN" sz="1600">
                <a:solidFill>
                  <a:srgbClr val="C00000"/>
                </a:solidFill>
                <a:cs typeface="阿里巴巴普惠体" panose="00020600040101010101" pitchFamily="18" charset="-122"/>
              </a:rPr>
              <a:t>addEventListener</a:t>
            </a:r>
            <a:r>
              <a:rPr lang="zh-CN" altLang="en-US" sz="1600">
                <a:solidFill>
                  <a:srgbClr val="C00000"/>
                </a:solidFill>
                <a:cs typeface="阿里巴巴普惠体" panose="00020600040101010101" pitchFamily="18" charset="-122"/>
              </a:rPr>
              <a:t>方式可以绑定多次，拥有更多特性，推荐使用</a:t>
            </a:r>
          </a:p>
        </p:txBody>
      </p:sp>
      <p:grpSp>
        <p:nvGrpSpPr>
          <p:cNvPr id="12" name="!!组合 9">
            <a:extLst>
              <a:ext uri="{FF2B5EF4-FFF2-40B4-BE49-F238E27FC236}">
                <a16:creationId xmlns:a16="http://schemas.microsoft.com/office/drawing/2014/main" id="{903F76A8-8378-A72D-005A-F9EB5594D6F7}"/>
              </a:ext>
            </a:extLst>
          </p:cNvPr>
          <p:cNvGrpSpPr/>
          <p:nvPr/>
        </p:nvGrpSpPr>
        <p:grpSpPr>
          <a:xfrm>
            <a:off x="997274" y="4344277"/>
            <a:ext cx="6551010" cy="1845546"/>
            <a:chOff x="2297721" y="3660321"/>
            <a:chExt cx="6551010" cy="1845546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AD0DEC9-9504-78BD-95A7-CE9AFBD6454D}"/>
                </a:ext>
              </a:extLst>
            </p:cNvPr>
            <p:cNvSpPr/>
            <p:nvPr/>
          </p:nvSpPr>
          <p:spPr>
            <a:xfrm>
              <a:off x="2297722" y="3660321"/>
              <a:ext cx="6551009" cy="1845546"/>
            </a:xfrm>
            <a:prstGeom prst="roundRect">
              <a:avLst>
                <a:gd name="adj" fmla="val 372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&lt;input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id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"btn"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type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"button"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value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</a:t>
              </a:r>
              <a:r>
                <a:rPr lang="zh-CN" altLang="en-US" sz="1100" b="0">
                  <a:solidFill>
                    <a:srgbClr val="0000FF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点我一下试试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endParaRPr lang="zh-CN" altLang="en-US" sz="1100" b="0">
                <a:solidFill>
                  <a:srgbClr val="000000"/>
                </a:solidFill>
                <a:effectLst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document.querySelector(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'#btn'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).onclick =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function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()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  alert(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zh-CN" altLang="en-US" sz="11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试试就试试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&lt;/script&gt;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A038BABB-8153-C458-9846-B08DE2F5E8E5}"/>
                </a:ext>
              </a:extLst>
            </p:cNvPr>
            <p:cNvSpPr/>
            <p:nvPr/>
          </p:nvSpPr>
          <p:spPr>
            <a:xfrm>
              <a:off x="2297721" y="3660322"/>
              <a:ext cx="655100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B8902BC-4CE6-4710-9CAD-87BEFCA53F7D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1C1E041-A941-7FDE-DFF9-EF5F9FC51AB0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1E93A66-0399-BC55-3461-FA8428693E15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!!组合 9">
            <a:extLst>
              <a:ext uri="{FF2B5EF4-FFF2-40B4-BE49-F238E27FC236}">
                <a16:creationId xmlns:a16="http://schemas.microsoft.com/office/drawing/2014/main" id="{9DD134CF-1639-1E39-CA45-19108A630A0A}"/>
              </a:ext>
            </a:extLst>
          </p:cNvPr>
          <p:cNvGrpSpPr/>
          <p:nvPr/>
        </p:nvGrpSpPr>
        <p:grpSpPr>
          <a:xfrm>
            <a:off x="6197777" y="1658899"/>
            <a:ext cx="5682703" cy="1845546"/>
            <a:chOff x="2297722" y="3660321"/>
            <a:chExt cx="5682703" cy="184554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15D2390-CE98-37D3-29ED-459C455A0A1D}"/>
                </a:ext>
              </a:extLst>
            </p:cNvPr>
            <p:cNvSpPr/>
            <p:nvPr/>
          </p:nvSpPr>
          <p:spPr>
            <a:xfrm>
              <a:off x="2297723" y="3660321"/>
              <a:ext cx="5682702" cy="1845546"/>
            </a:xfrm>
            <a:prstGeom prst="roundRect">
              <a:avLst>
                <a:gd name="adj" fmla="val 372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&lt;input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id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"btn"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type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"button"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en-US" altLang="zh-CN" sz="11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value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</a:t>
              </a:r>
              <a:r>
                <a:rPr lang="zh-CN" altLang="en-US" sz="1100" b="0">
                  <a:solidFill>
                    <a:srgbClr val="0000FF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点我一下试试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</a:t>
              </a: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</a:t>
              </a:r>
              <a:endParaRPr lang="zh-CN" altLang="en-US" sz="1100" b="0">
                <a:solidFill>
                  <a:srgbClr val="000000"/>
                </a:solidFill>
                <a:effectLst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document.querySelector(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'#btn'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).addEventListener('click',()=&gt;{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    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alert(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zh-CN" altLang="en-US" sz="1100" b="0">
                  <a:solidFill>
                    <a:srgbClr val="A31515"/>
                  </a:solidFill>
                  <a:effectLst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试试就试试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  <a:endParaRPr lang="en-US" altLang="zh-CN" sz="1100">
                <a:solidFill>
                  <a:srgbClr val="000000"/>
                </a:solidFill>
                <a:ea typeface="Fira Code" panose="020B08090500000200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>
                  <a:solidFill>
                    <a:srgbClr val="000000"/>
                  </a:solidFill>
                  <a:ea typeface="Fira Code" panose="020B0809050000020004" pitchFamily="49" charset="0"/>
                </a:rPr>
                <a:t>  }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&lt;/script&gt;</a:t>
              </a:r>
              <a:endParaRPr lang="en-US" altLang="zh-CN" sz="11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6F240934-27A2-89D7-7898-79CCD5E09B6F}"/>
                </a:ext>
              </a:extLst>
            </p:cNvPr>
            <p:cNvSpPr/>
            <p:nvPr/>
          </p:nvSpPr>
          <p:spPr>
            <a:xfrm>
              <a:off x="2297722" y="3660322"/>
              <a:ext cx="568270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E078BF1-F0A0-BF37-F283-D675EC28CECA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E22310C-A4BD-FA1D-B622-F3422800CD36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11E2E8E-15CC-3E0F-4FF4-CAA425979CD6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52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7E06B7-DA27-8695-AF00-F4F3FCBBF3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事件监听</a:t>
            </a:r>
            <a:endParaRPr lang="en-US" altLang="zh-CN" sz="1800"/>
          </a:p>
          <a:p>
            <a:pPr lvl="1">
              <a:lnSpc>
                <a:spcPct val="150000"/>
              </a:lnSpc>
            </a:pPr>
            <a:r>
              <a:rPr lang="zh-CN" altLang="en-US" sz="1600" b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事件源</a:t>
            </a:r>
            <a:r>
              <a:rPr lang="en-US" altLang="zh-CN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en-US" altLang="zh-CN" sz="1600" b="0">
                <a:solidFill>
                  <a:srgbClr val="0000FF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addEventListener</a:t>
            </a:r>
            <a:r>
              <a:rPr lang="en-US" altLang="zh-CN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00" b="0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</a:t>
            </a:r>
            <a:r>
              <a:rPr lang="zh-CN" altLang="en-US" sz="1600" b="0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事件类型</a:t>
            </a:r>
            <a:r>
              <a:rPr lang="en-US" altLang="zh-CN" sz="1600" b="0">
                <a:solidFill>
                  <a:srgbClr val="92D05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</a:t>
            </a:r>
            <a:r>
              <a:rPr lang="en-US" altLang="zh-CN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b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要执行的函数</a:t>
            </a:r>
            <a:r>
              <a:rPr lang="en-US" altLang="zh-CN" sz="1600" b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07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DF45BC-C46A-F475-78EB-1B2FF6BB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实现表格数据行鼠标移入移出隔行换色效果。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AD2985-686B-9575-E956-0D192CE53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5151" y="1024932"/>
            <a:ext cx="10698488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需求：实现鼠标移入数据行时，背景色改为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#f2e2e2</a:t>
            </a:r>
            <a:r>
              <a:rPr lang="zh-CN" altLang="en-US">
                <a:latin typeface="Fira Code" panose="020B0809050000020004" pitchFamily="49" charset="0"/>
              </a:rPr>
              <a:t>，鼠标移出时，再将背景色改为白色。</a:t>
            </a:r>
          </a:p>
        </p:txBody>
      </p:sp>
      <p:pic>
        <p:nvPicPr>
          <p:cNvPr id="7" name="图片 6" descr="电脑萤幕截图&#10;&#10;描述已自动生成">
            <a:extLst>
              <a:ext uri="{FF2B5EF4-FFF2-40B4-BE49-F238E27FC236}">
                <a16:creationId xmlns:a16="http://schemas.microsoft.com/office/drawing/2014/main" id="{DFF48FAD-4202-965D-AC2D-EE567D65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6" y="1499347"/>
            <a:ext cx="8220270" cy="4623902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1D20E7D-6D16-F30E-A257-A70D4E9CAA34}"/>
              </a:ext>
            </a:extLst>
          </p:cNvPr>
          <p:cNvGrpSpPr/>
          <p:nvPr/>
        </p:nvGrpSpPr>
        <p:grpSpPr>
          <a:xfrm>
            <a:off x="776172" y="6317125"/>
            <a:ext cx="10847364" cy="448410"/>
            <a:chOff x="931792" y="6014676"/>
            <a:chExt cx="10847364" cy="44841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F23893-0CC2-5803-51D9-5A096285E2EE}"/>
                </a:ext>
              </a:extLst>
            </p:cNvPr>
            <p:cNvGrpSpPr/>
            <p:nvPr/>
          </p:nvGrpSpPr>
          <p:grpSpPr>
            <a:xfrm>
              <a:off x="931792" y="6014676"/>
              <a:ext cx="10847364" cy="448410"/>
              <a:chOff x="710881" y="5745683"/>
              <a:chExt cx="10460316" cy="44841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BF8F1A94-7E57-B564-29EB-914071546DD3}"/>
                  </a:ext>
                </a:extLst>
              </p:cNvPr>
              <p:cNvSpPr/>
              <p:nvPr/>
            </p:nvSpPr>
            <p:spPr>
              <a:xfrm>
                <a:off x="710881" y="5745686"/>
                <a:ext cx="10460316" cy="448407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88000" rtlCol="0" anchor="ctr"/>
              <a:lstStyle/>
              <a:p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通过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js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实现鼠标</a:t>
                </a:r>
                <a:r>
                  <a:rPr lang="zh-CN" altLang="en-US" sz="1400">
                    <a:solidFill>
                      <a:srgbClr val="07133E"/>
                    </a:solidFill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移入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移出隔行换色效果，鼠标移入时，背景色为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#f2e2e2</a:t>
                </a:r>
                <a:r>
                  <a:rPr lang="zh-CN" altLang="en-US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；鼠标移出，背景色统一显示白色</a:t>
                </a:r>
                <a:r>
                  <a:rPr lang="en-US" altLang="zh-CN" sz="1400" b="0" i="0">
                    <a:solidFill>
                      <a:srgbClr val="07133E"/>
                    </a:solidFill>
                    <a:effectLst/>
                    <a:latin typeface="Fira Code" panose="020B0809050000020004" pitchFamily="49" charset="0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2" name="矩形: 圆顶角 11">
                <a:extLst>
                  <a:ext uri="{FF2B5EF4-FFF2-40B4-BE49-F238E27FC236}">
                    <a16:creationId xmlns:a16="http://schemas.microsoft.com/office/drawing/2014/main" id="{1FDED367-1103-5174-C6A4-B2A3A394EE5B}"/>
                  </a:ext>
                </a:extLst>
              </p:cNvPr>
              <p:cNvSpPr/>
              <p:nvPr/>
            </p:nvSpPr>
            <p:spPr>
              <a:xfrm rot="16200000">
                <a:off x="1044529" y="5412035"/>
                <a:ext cx="448407" cy="1115704"/>
              </a:xfrm>
              <a:prstGeom prst="round2Same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D397BBC-2E4C-E454-EC18-DAEDEAA78CC5}"/>
                  </a:ext>
                </a:extLst>
              </p:cNvPr>
              <p:cNvSpPr txBox="1"/>
              <p:nvPr/>
            </p:nvSpPr>
            <p:spPr>
              <a:xfrm>
                <a:off x="912553" y="5815679"/>
                <a:ext cx="977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400" b="1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Prompt</a:t>
                </a:r>
                <a:r>
                  <a:rPr lang="zh-CN" altLang="en-US" sz="1400">
                    <a:solidFill>
                      <a:schemeClr val="bg1"/>
                    </a:solidFill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</a:t>
                </a:r>
                <a:endParaRPr lang="zh-CN" altLang="en-US" sz="1050" dirty="0">
                  <a:solidFill>
                    <a:schemeClr val="bg1"/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0" name="quill-drawing-a-line_16294">
              <a:extLst>
                <a:ext uri="{FF2B5EF4-FFF2-40B4-BE49-F238E27FC236}">
                  <a16:creationId xmlns:a16="http://schemas.microsoft.com/office/drawing/2014/main" id="{0A04040D-0F83-A03F-C144-6F259A25B1DA}"/>
                </a:ext>
              </a:extLst>
            </p:cNvPr>
            <p:cNvSpPr/>
            <p:nvPr/>
          </p:nvSpPr>
          <p:spPr>
            <a:xfrm>
              <a:off x="962614" y="6051604"/>
              <a:ext cx="343465" cy="373915"/>
            </a:xfrm>
            <a:custGeom>
              <a:avLst/>
              <a:gdLst>
                <a:gd name="connsiteX0" fmla="*/ 15523 w 556212"/>
                <a:gd name="connsiteY0" fmla="*/ 565364 h 605522"/>
                <a:gd name="connsiteX1" fmla="*/ 12638 w 556212"/>
                <a:gd name="connsiteY1" fmla="*/ 572217 h 605522"/>
                <a:gd name="connsiteX2" fmla="*/ 19782 w 556212"/>
                <a:gd name="connsiteY2" fmla="*/ 575095 h 605522"/>
                <a:gd name="connsiteX3" fmla="*/ 22667 w 556212"/>
                <a:gd name="connsiteY3" fmla="*/ 568242 h 605522"/>
                <a:gd name="connsiteX4" fmla="*/ 15523 w 556212"/>
                <a:gd name="connsiteY4" fmla="*/ 565364 h 605522"/>
                <a:gd name="connsiteX5" fmla="*/ 16347 w 556212"/>
                <a:gd name="connsiteY5" fmla="*/ 539049 h 605522"/>
                <a:gd name="connsiteX6" fmla="*/ 38740 w 556212"/>
                <a:gd name="connsiteY6" fmla="*/ 547821 h 605522"/>
                <a:gd name="connsiteX7" fmla="*/ 30635 w 556212"/>
                <a:gd name="connsiteY7" fmla="*/ 580166 h 605522"/>
                <a:gd name="connsiteX8" fmla="*/ 0 w 556212"/>
                <a:gd name="connsiteY8" fmla="*/ 605522 h 605522"/>
                <a:gd name="connsiteX9" fmla="*/ 961 w 556212"/>
                <a:gd name="connsiteY9" fmla="*/ 564268 h 605522"/>
                <a:gd name="connsiteX10" fmla="*/ 22661 w 556212"/>
                <a:gd name="connsiteY10" fmla="*/ 519856 h 605522"/>
                <a:gd name="connsiteX11" fmla="*/ 47914 w 556212"/>
                <a:gd name="connsiteY11" fmla="*/ 530030 h 605522"/>
                <a:gd name="connsiteX12" fmla="*/ 43248 w 556212"/>
                <a:gd name="connsiteY12" fmla="*/ 541167 h 605522"/>
                <a:gd name="connsiteX13" fmla="*/ 17994 w 556212"/>
                <a:gd name="connsiteY13" fmla="*/ 530993 h 605522"/>
                <a:gd name="connsiteX14" fmla="*/ 546427 w 556212"/>
                <a:gd name="connsiteY14" fmla="*/ 448764 h 605522"/>
                <a:gd name="connsiteX15" fmla="*/ 550546 w 556212"/>
                <a:gd name="connsiteY15" fmla="*/ 458359 h 605522"/>
                <a:gd name="connsiteX16" fmla="*/ 279951 w 556212"/>
                <a:gd name="connsiteY16" fmla="*/ 543077 h 605522"/>
                <a:gd name="connsiteX17" fmla="*/ 28440 w 556212"/>
                <a:gd name="connsiteY17" fmla="*/ 602708 h 605522"/>
                <a:gd name="connsiteX18" fmla="*/ 28440 w 556212"/>
                <a:gd name="connsiteY18" fmla="*/ 592701 h 605522"/>
                <a:gd name="connsiteX19" fmla="*/ 298897 w 556212"/>
                <a:gd name="connsiteY19" fmla="*/ 521692 h 605522"/>
                <a:gd name="connsiteX20" fmla="*/ 546427 w 556212"/>
                <a:gd name="connsiteY20" fmla="*/ 448764 h 605522"/>
                <a:gd name="connsiteX21" fmla="*/ 522536 w 556212"/>
                <a:gd name="connsiteY21" fmla="*/ 36059 h 605522"/>
                <a:gd name="connsiteX22" fmla="*/ 383043 w 556212"/>
                <a:gd name="connsiteY22" fmla="*/ 135701 h 605522"/>
                <a:gd name="connsiteX23" fmla="*/ 52709 w 556212"/>
                <a:gd name="connsiteY23" fmla="*/ 502058 h 605522"/>
                <a:gd name="connsiteX24" fmla="*/ 45707 w 556212"/>
                <a:gd name="connsiteY24" fmla="*/ 520561 h 605522"/>
                <a:gd name="connsiteX25" fmla="*/ 32389 w 556212"/>
                <a:gd name="connsiteY25" fmla="*/ 515490 h 605522"/>
                <a:gd name="connsiteX26" fmla="*/ 44883 w 556212"/>
                <a:gd name="connsiteY26" fmla="*/ 493423 h 605522"/>
                <a:gd name="connsiteX27" fmla="*/ 44883 w 556212"/>
                <a:gd name="connsiteY27" fmla="*/ 493560 h 605522"/>
                <a:gd name="connsiteX28" fmla="*/ 264694 w 556212"/>
                <a:gd name="connsiteY28" fmla="*/ 205875 h 605522"/>
                <a:gd name="connsiteX29" fmla="*/ 454437 w 556212"/>
                <a:gd name="connsiteY29" fmla="*/ 79232 h 605522"/>
                <a:gd name="connsiteX30" fmla="*/ 522536 w 556212"/>
                <a:gd name="connsiteY30" fmla="*/ 36059 h 605522"/>
                <a:gd name="connsiteX31" fmla="*/ 542327 w 556212"/>
                <a:gd name="connsiteY31" fmla="*/ 25898 h 605522"/>
                <a:gd name="connsiteX32" fmla="*/ 551114 w 556212"/>
                <a:gd name="connsiteY32" fmla="*/ 48102 h 605522"/>
                <a:gd name="connsiteX33" fmla="*/ 508689 w 556212"/>
                <a:gd name="connsiteY33" fmla="*/ 75652 h 605522"/>
                <a:gd name="connsiteX34" fmla="*/ 551526 w 556212"/>
                <a:gd name="connsiteY34" fmla="*/ 59889 h 605522"/>
                <a:gd name="connsiteX35" fmla="*/ 551526 w 556212"/>
                <a:gd name="connsiteY35" fmla="*/ 80175 h 605522"/>
                <a:gd name="connsiteX36" fmla="*/ 476973 w 556212"/>
                <a:gd name="connsiteY36" fmla="*/ 106628 h 605522"/>
                <a:gd name="connsiteX37" fmla="*/ 546720 w 556212"/>
                <a:gd name="connsiteY37" fmla="*/ 92921 h 605522"/>
                <a:gd name="connsiteX38" fmla="*/ 534089 w 556212"/>
                <a:gd name="connsiteY38" fmla="*/ 113069 h 605522"/>
                <a:gd name="connsiteX39" fmla="*/ 442236 w 556212"/>
                <a:gd name="connsiteY39" fmla="*/ 138015 h 605522"/>
                <a:gd name="connsiteX40" fmla="*/ 526812 w 556212"/>
                <a:gd name="connsiteY40" fmla="*/ 129243 h 605522"/>
                <a:gd name="connsiteX41" fmla="*/ 485897 w 556212"/>
                <a:gd name="connsiteY41" fmla="*/ 192017 h 605522"/>
                <a:gd name="connsiteX42" fmla="*/ 430566 w 556212"/>
                <a:gd name="connsiteY42" fmla="*/ 210795 h 605522"/>
                <a:gd name="connsiteX43" fmla="*/ 480131 w 556212"/>
                <a:gd name="connsiteY43" fmla="*/ 202845 h 605522"/>
                <a:gd name="connsiteX44" fmla="*/ 420681 w 556212"/>
                <a:gd name="connsiteY44" fmla="*/ 226009 h 605522"/>
                <a:gd name="connsiteX45" fmla="*/ 463380 w 556212"/>
                <a:gd name="connsiteY45" fmla="*/ 220389 h 605522"/>
                <a:gd name="connsiteX46" fmla="*/ 381963 w 556212"/>
                <a:gd name="connsiteY46" fmla="*/ 269183 h 605522"/>
                <a:gd name="connsiteX47" fmla="*/ 276792 w 556212"/>
                <a:gd name="connsiteY47" fmla="*/ 288783 h 605522"/>
                <a:gd name="connsiteX48" fmla="*/ 217342 w 556212"/>
                <a:gd name="connsiteY48" fmla="*/ 296596 h 605522"/>
                <a:gd name="connsiteX49" fmla="*/ 285305 w 556212"/>
                <a:gd name="connsiteY49" fmla="*/ 296596 h 605522"/>
                <a:gd name="connsiteX50" fmla="*/ 379079 w 556212"/>
                <a:gd name="connsiteY50" fmla="*/ 293580 h 605522"/>
                <a:gd name="connsiteX51" fmla="*/ 314137 w 556212"/>
                <a:gd name="connsiteY51" fmla="*/ 356355 h 605522"/>
                <a:gd name="connsiteX52" fmla="*/ 275831 w 556212"/>
                <a:gd name="connsiteY52" fmla="*/ 370198 h 605522"/>
                <a:gd name="connsiteX53" fmla="*/ 184116 w 556212"/>
                <a:gd name="connsiteY53" fmla="*/ 388153 h 605522"/>
                <a:gd name="connsiteX54" fmla="*/ 240271 w 556212"/>
                <a:gd name="connsiteY54" fmla="*/ 388153 h 605522"/>
                <a:gd name="connsiteX55" fmla="*/ 291620 w 556212"/>
                <a:gd name="connsiteY55" fmla="*/ 374995 h 605522"/>
                <a:gd name="connsiteX56" fmla="*/ 144025 w 556212"/>
                <a:gd name="connsiteY56" fmla="*/ 445719 h 605522"/>
                <a:gd name="connsiteX57" fmla="*/ 99540 w 556212"/>
                <a:gd name="connsiteY57" fmla="*/ 459151 h 605522"/>
                <a:gd name="connsiteX58" fmla="*/ 151302 w 556212"/>
                <a:gd name="connsiteY58" fmla="*/ 453532 h 605522"/>
                <a:gd name="connsiteX59" fmla="*/ 220088 w 556212"/>
                <a:gd name="connsiteY59" fmla="*/ 429957 h 605522"/>
                <a:gd name="connsiteX60" fmla="*/ 138258 w 556212"/>
                <a:gd name="connsiteY60" fmla="*/ 475736 h 605522"/>
                <a:gd name="connsiteX61" fmla="*/ 81417 w 556212"/>
                <a:gd name="connsiteY61" fmla="*/ 496569 h 605522"/>
                <a:gd name="connsiteX62" fmla="*/ 63156 w 556212"/>
                <a:gd name="connsiteY62" fmla="*/ 496569 h 605522"/>
                <a:gd name="connsiteX63" fmla="*/ 388827 w 556212"/>
                <a:gd name="connsiteY63" fmla="*/ 144457 h 605522"/>
                <a:gd name="connsiteX64" fmla="*/ 486035 w 556212"/>
                <a:gd name="connsiteY64" fmla="*/ 73596 h 605522"/>
                <a:gd name="connsiteX65" fmla="*/ 542327 w 556212"/>
                <a:gd name="connsiteY65" fmla="*/ 25898 h 605522"/>
                <a:gd name="connsiteX66" fmla="*/ 499939 w 556212"/>
                <a:gd name="connsiteY66" fmla="*/ 0 h 605522"/>
                <a:gd name="connsiteX67" fmla="*/ 472204 w 556212"/>
                <a:gd name="connsiteY67" fmla="*/ 47014 h 605522"/>
                <a:gd name="connsiteX68" fmla="*/ 514767 w 556212"/>
                <a:gd name="connsiteY68" fmla="*/ 3975 h 605522"/>
                <a:gd name="connsiteX69" fmla="*/ 492524 w 556212"/>
                <a:gd name="connsiteY69" fmla="*/ 37968 h 605522"/>
                <a:gd name="connsiteX70" fmla="*/ 542365 w 556212"/>
                <a:gd name="connsiteY70" fmla="*/ 5209 h 605522"/>
                <a:gd name="connsiteX71" fmla="*/ 486071 w 556212"/>
                <a:gd name="connsiteY71" fmla="*/ 52908 h 605522"/>
                <a:gd name="connsiteX72" fmla="*/ 435132 w 556212"/>
                <a:gd name="connsiteY72" fmla="*/ 85668 h 605522"/>
                <a:gd name="connsiteX73" fmla="*/ 251559 w 556212"/>
                <a:gd name="connsiteY73" fmla="*/ 204643 h 605522"/>
                <a:gd name="connsiteX74" fmla="*/ 36406 w 556212"/>
                <a:gd name="connsiteY74" fmla="*/ 495228 h 605522"/>
                <a:gd name="connsiteX75" fmla="*/ 27481 w 556212"/>
                <a:gd name="connsiteY75" fmla="*/ 495228 h 605522"/>
                <a:gd name="connsiteX76" fmla="*/ 35720 w 556212"/>
                <a:gd name="connsiteY76" fmla="*/ 393660 h 605522"/>
                <a:gd name="connsiteX77" fmla="*/ 45056 w 556212"/>
                <a:gd name="connsiteY77" fmla="*/ 442045 h 605522"/>
                <a:gd name="connsiteX78" fmla="*/ 53157 w 556212"/>
                <a:gd name="connsiteY78" fmla="*/ 378583 h 605522"/>
                <a:gd name="connsiteX79" fmla="*/ 53157 w 556212"/>
                <a:gd name="connsiteY79" fmla="*/ 421759 h 605522"/>
                <a:gd name="connsiteX80" fmla="*/ 73478 w 556212"/>
                <a:gd name="connsiteY80" fmla="*/ 325537 h 605522"/>
                <a:gd name="connsiteX81" fmla="*/ 144326 w 556212"/>
                <a:gd name="connsiteY81" fmla="*/ 234798 h 605522"/>
                <a:gd name="connsiteX82" fmla="*/ 151740 w 556212"/>
                <a:gd name="connsiteY82" fmla="*/ 286336 h 605522"/>
                <a:gd name="connsiteX83" fmla="*/ 166569 w 556212"/>
                <a:gd name="connsiteY83" fmla="*/ 191622 h 605522"/>
                <a:gd name="connsiteX84" fmla="*/ 271880 w 556212"/>
                <a:gd name="connsiteY84" fmla="*/ 96085 h 605522"/>
                <a:gd name="connsiteX85" fmla="*/ 261719 w 556212"/>
                <a:gd name="connsiteY85" fmla="*/ 149679 h 605522"/>
                <a:gd name="connsiteX86" fmla="*/ 289729 w 556212"/>
                <a:gd name="connsiteY86" fmla="*/ 85668 h 605522"/>
                <a:gd name="connsiteX87" fmla="*/ 344787 w 556212"/>
                <a:gd name="connsiteY87" fmla="*/ 55513 h 605522"/>
                <a:gd name="connsiteX88" fmla="*/ 329821 w 556212"/>
                <a:gd name="connsiteY88" fmla="*/ 113081 h 605522"/>
                <a:gd name="connsiteX89" fmla="*/ 373758 w 556212"/>
                <a:gd name="connsiteY89" fmla="*/ 38516 h 605522"/>
                <a:gd name="connsiteX90" fmla="*/ 499939 w 556212"/>
                <a:gd name="connsiteY90" fmla="*/ 0 h 60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56212" h="605522">
                  <a:moveTo>
                    <a:pt x="15523" y="565364"/>
                  </a:moveTo>
                  <a:cubicBezTo>
                    <a:pt x="12776" y="566461"/>
                    <a:pt x="11539" y="569613"/>
                    <a:pt x="12638" y="572217"/>
                  </a:cubicBezTo>
                  <a:cubicBezTo>
                    <a:pt x="13737" y="574958"/>
                    <a:pt x="17034" y="576192"/>
                    <a:pt x="19782" y="575095"/>
                  </a:cubicBezTo>
                  <a:cubicBezTo>
                    <a:pt x="22530" y="573999"/>
                    <a:pt x="23766" y="570846"/>
                    <a:pt x="22667" y="568242"/>
                  </a:cubicBezTo>
                  <a:cubicBezTo>
                    <a:pt x="21431" y="565501"/>
                    <a:pt x="18271" y="564268"/>
                    <a:pt x="15523" y="565364"/>
                  </a:cubicBezTo>
                  <a:close/>
                  <a:moveTo>
                    <a:pt x="16347" y="539049"/>
                  </a:moveTo>
                  <a:lnTo>
                    <a:pt x="38740" y="547821"/>
                  </a:lnTo>
                  <a:lnTo>
                    <a:pt x="30635" y="580166"/>
                  </a:lnTo>
                  <a:cubicBezTo>
                    <a:pt x="11814" y="585512"/>
                    <a:pt x="137" y="605522"/>
                    <a:pt x="0" y="605522"/>
                  </a:cubicBezTo>
                  <a:cubicBezTo>
                    <a:pt x="9479" y="587156"/>
                    <a:pt x="961" y="564268"/>
                    <a:pt x="961" y="564268"/>
                  </a:cubicBezTo>
                  <a:close/>
                  <a:moveTo>
                    <a:pt x="22661" y="519856"/>
                  </a:moveTo>
                  <a:lnTo>
                    <a:pt x="47914" y="530030"/>
                  </a:lnTo>
                  <a:lnTo>
                    <a:pt x="43248" y="541167"/>
                  </a:lnTo>
                  <a:lnTo>
                    <a:pt x="17994" y="530993"/>
                  </a:lnTo>
                  <a:close/>
                  <a:moveTo>
                    <a:pt x="546427" y="448764"/>
                  </a:moveTo>
                  <a:cubicBezTo>
                    <a:pt x="556312" y="447667"/>
                    <a:pt x="560430" y="457263"/>
                    <a:pt x="550546" y="458359"/>
                  </a:cubicBezTo>
                  <a:cubicBezTo>
                    <a:pt x="443736" y="469737"/>
                    <a:pt x="365344" y="503186"/>
                    <a:pt x="279951" y="543077"/>
                  </a:cubicBezTo>
                  <a:cubicBezTo>
                    <a:pt x="203345" y="578992"/>
                    <a:pt x="123993" y="599418"/>
                    <a:pt x="28440" y="602708"/>
                  </a:cubicBezTo>
                  <a:cubicBezTo>
                    <a:pt x="18418" y="602982"/>
                    <a:pt x="18556" y="593112"/>
                    <a:pt x="28440" y="592701"/>
                  </a:cubicBezTo>
                  <a:cubicBezTo>
                    <a:pt x="135250" y="589137"/>
                    <a:pt x="215426" y="561857"/>
                    <a:pt x="298897" y="521692"/>
                  </a:cubicBezTo>
                  <a:cubicBezTo>
                    <a:pt x="374954" y="485228"/>
                    <a:pt x="451836" y="458771"/>
                    <a:pt x="546427" y="448764"/>
                  </a:cubicBezTo>
                  <a:close/>
                  <a:moveTo>
                    <a:pt x="522536" y="36059"/>
                  </a:moveTo>
                  <a:cubicBezTo>
                    <a:pt x="453339" y="93898"/>
                    <a:pt x="383043" y="135701"/>
                    <a:pt x="383043" y="135701"/>
                  </a:cubicBezTo>
                  <a:cubicBezTo>
                    <a:pt x="194124" y="254667"/>
                    <a:pt x="90877" y="433529"/>
                    <a:pt x="52709" y="502058"/>
                  </a:cubicBezTo>
                  <a:lnTo>
                    <a:pt x="45707" y="520561"/>
                  </a:lnTo>
                  <a:lnTo>
                    <a:pt x="32389" y="515490"/>
                  </a:lnTo>
                  <a:lnTo>
                    <a:pt x="44883" y="493423"/>
                  </a:lnTo>
                  <a:lnTo>
                    <a:pt x="44883" y="493560"/>
                  </a:lnTo>
                  <a:cubicBezTo>
                    <a:pt x="116277" y="366918"/>
                    <a:pt x="200440" y="258505"/>
                    <a:pt x="264694" y="205875"/>
                  </a:cubicBezTo>
                  <a:cubicBezTo>
                    <a:pt x="348582" y="137208"/>
                    <a:pt x="407070" y="109111"/>
                    <a:pt x="454437" y="79232"/>
                  </a:cubicBezTo>
                  <a:cubicBezTo>
                    <a:pt x="472423" y="67857"/>
                    <a:pt x="505786" y="50176"/>
                    <a:pt x="522536" y="36059"/>
                  </a:cubicBezTo>
                  <a:close/>
                  <a:moveTo>
                    <a:pt x="542327" y="25898"/>
                  </a:moveTo>
                  <a:cubicBezTo>
                    <a:pt x="542327" y="25898"/>
                    <a:pt x="553585" y="34396"/>
                    <a:pt x="551114" y="48102"/>
                  </a:cubicBezTo>
                  <a:lnTo>
                    <a:pt x="508689" y="75652"/>
                  </a:lnTo>
                  <a:cubicBezTo>
                    <a:pt x="508689" y="75652"/>
                    <a:pt x="535874" y="68798"/>
                    <a:pt x="551526" y="59889"/>
                  </a:cubicBezTo>
                  <a:lnTo>
                    <a:pt x="551526" y="80175"/>
                  </a:lnTo>
                  <a:cubicBezTo>
                    <a:pt x="551526" y="80175"/>
                    <a:pt x="517064" y="100460"/>
                    <a:pt x="476973" y="106628"/>
                  </a:cubicBezTo>
                  <a:cubicBezTo>
                    <a:pt x="476973" y="106628"/>
                    <a:pt x="514043" y="104709"/>
                    <a:pt x="546720" y="92921"/>
                  </a:cubicBezTo>
                  <a:cubicBezTo>
                    <a:pt x="546720" y="92921"/>
                    <a:pt x="543013" y="109232"/>
                    <a:pt x="534089" y="113069"/>
                  </a:cubicBezTo>
                  <a:cubicBezTo>
                    <a:pt x="525027" y="117044"/>
                    <a:pt x="507041" y="133629"/>
                    <a:pt x="442236" y="138015"/>
                  </a:cubicBezTo>
                  <a:cubicBezTo>
                    <a:pt x="442236" y="138015"/>
                    <a:pt x="479582" y="145416"/>
                    <a:pt x="526812" y="129243"/>
                  </a:cubicBezTo>
                  <a:cubicBezTo>
                    <a:pt x="526812" y="129243"/>
                    <a:pt x="519261" y="166661"/>
                    <a:pt x="485897" y="192017"/>
                  </a:cubicBezTo>
                  <a:cubicBezTo>
                    <a:pt x="485897" y="192017"/>
                    <a:pt x="466126" y="202845"/>
                    <a:pt x="430566" y="210795"/>
                  </a:cubicBezTo>
                  <a:cubicBezTo>
                    <a:pt x="430566" y="210795"/>
                    <a:pt x="460772" y="208190"/>
                    <a:pt x="480131" y="202845"/>
                  </a:cubicBezTo>
                  <a:cubicBezTo>
                    <a:pt x="480131" y="202845"/>
                    <a:pt x="448552" y="221348"/>
                    <a:pt x="420681" y="226009"/>
                  </a:cubicBezTo>
                  <a:lnTo>
                    <a:pt x="463380" y="220389"/>
                  </a:lnTo>
                  <a:cubicBezTo>
                    <a:pt x="463380" y="220389"/>
                    <a:pt x="445394" y="247390"/>
                    <a:pt x="381963" y="269183"/>
                  </a:cubicBezTo>
                  <a:cubicBezTo>
                    <a:pt x="318531" y="290976"/>
                    <a:pt x="286678" y="288372"/>
                    <a:pt x="276792" y="288783"/>
                  </a:cubicBezTo>
                  <a:cubicBezTo>
                    <a:pt x="266907" y="289194"/>
                    <a:pt x="257845" y="283026"/>
                    <a:pt x="217342" y="296596"/>
                  </a:cubicBezTo>
                  <a:cubicBezTo>
                    <a:pt x="217342" y="296596"/>
                    <a:pt x="260179" y="289194"/>
                    <a:pt x="285305" y="296596"/>
                  </a:cubicBezTo>
                  <a:cubicBezTo>
                    <a:pt x="310430" y="303997"/>
                    <a:pt x="371116" y="296596"/>
                    <a:pt x="379079" y="293580"/>
                  </a:cubicBezTo>
                  <a:cubicBezTo>
                    <a:pt x="379079" y="293580"/>
                    <a:pt x="359995" y="341004"/>
                    <a:pt x="314137" y="356355"/>
                  </a:cubicBezTo>
                  <a:cubicBezTo>
                    <a:pt x="314137" y="356355"/>
                    <a:pt x="316334" y="354984"/>
                    <a:pt x="275831" y="370198"/>
                  </a:cubicBezTo>
                  <a:cubicBezTo>
                    <a:pt x="235328" y="385549"/>
                    <a:pt x="210614" y="381985"/>
                    <a:pt x="184116" y="388153"/>
                  </a:cubicBezTo>
                  <a:cubicBezTo>
                    <a:pt x="184116" y="388153"/>
                    <a:pt x="224070" y="386782"/>
                    <a:pt x="240271" y="388153"/>
                  </a:cubicBezTo>
                  <a:cubicBezTo>
                    <a:pt x="256472" y="389386"/>
                    <a:pt x="291620" y="374995"/>
                    <a:pt x="291620" y="374995"/>
                  </a:cubicBezTo>
                  <a:cubicBezTo>
                    <a:pt x="291620" y="374995"/>
                    <a:pt x="199905" y="437358"/>
                    <a:pt x="144025" y="445719"/>
                  </a:cubicBezTo>
                  <a:cubicBezTo>
                    <a:pt x="88282" y="453943"/>
                    <a:pt x="99540" y="459151"/>
                    <a:pt x="99540" y="459151"/>
                  </a:cubicBezTo>
                  <a:cubicBezTo>
                    <a:pt x="99540" y="459151"/>
                    <a:pt x="129197" y="450927"/>
                    <a:pt x="151302" y="453532"/>
                  </a:cubicBezTo>
                  <a:cubicBezTo>
                    <a:pt x="173269" y="456136"/>
                    <a:pt x="220088" y="429957"/>
                    <a:pt x="220088" y="429957"/>
                  </a:cubicBezTo>
                  <a:cubicBezTo>
                    <a:pt x="220088" y="429957"/>
                    <a:pt x="189471" y="460933"/>
                    <a:pt x="138258" y="475736"/>
                  </a:cubicBezTo>
                  <a:cubicBezTo>
                    <a:pt x="97618" y="487386"/>
                    <a:pt x="87870" y="491361"/>
                    <a:pt x="81417" y="496569"/>
                  </a:cubicBezTo>
                  <a:lnTo>
                    <a:pt x="63156" y="496569"/>
                  </a:lnTo>
                  <a:cubicBezTo>
                    <a:pt x="97618" y="434754"/>
                    <a:pt x="201827" y="254792"/>
                    <a:pt x="388827" y="144457"/>
                  </a:cubicBezTo>
                  <a:cubicBezTo>
                    <a:pt x="388827" y="144457"/>
                    <a:pt x="436470" y="112521"/>
                    <a:pt x="486035" y="73596"/>
                  </a:cubicBezTo>
                  <a:cubicBezTo>
                    <a:pt x="517750" y="49747"/>
                    <a:pt x="542327" y="25898"/>
                    <a:pt x="542327" y="25898"/>
                  </a:cubicBezTo>
                  <a:close/>
                  <a:moveTo>
                    <a:pt x="499939" y="0"/>
                  </a:moveTo>
                  <a:lnTo>
                    <a:pt x="472204" y="47014"/>
                  </a:lnTo>
                  <a:lnTo>
                    <a:pt x="514767" y="3975"/>
                  </a:lnTo>
                  <a:lnTo>
                    <a:pt x="492524" y="37968"/>
                  </a:lnTo>
                  <a:lnTo>
                    <a:pt x="542365" y="5209"/>
                  </a:lnTo>
                  <a:cubicBezTo>
                    <a:pt x="525202" y="21246"/>
                    <a:pt x="505568" y="37557"/>
                    <a:pt x="486071" y="52908"/>
                  </a:cubicBezTo>
                  <a:cubicBezTo>
                    <a:pt x="470144" y="64833"/>
                    <a:pt x="452432" y="76758"/>
                    <a:pt x="435132" y="85668"/>
                  </a:cubicBezTo>
                  <a:cubicBezTo>
                    <a:pt x="385978" y="110751"/>
                    <a:pt x="327487" y="145292"/>
                    <a:pt x="251559" y="204643"/>
                  </a:cubicBezTo>
                  <a:cubicBezTo>
                    <a:pt x="178377" y="261938"/>
                    <a:pt x="60846" y="444787"/>
                    <a:pt x="36406" y="495228"/>
                  </a:cubicBezTo>
                  <a:lnTo>
                    <a:pt x="27481" y="495228"/>
                  </a:lnTo>
                  <a:cubicBezTo>
                    <a:pt x="21852" y="484400"/>
                    <a:pt x="21028" y="445198"/>
                    <a:pt x="35720" y="393660"/>
                  </a:cubicBezTo>
                  <a:cubicBezTo>
                    <a:pt x="35720" y="393660"/>
                    <a:pt x="37642" y="439304"/>
                    <a:pt x="45056" y="442045"/>
                  </a:cubicBezTo>
                  <a:cubicBezTo>
                    <a:pt x="45056" y="442045"/>
                    <a:pt x="37642" y="411205"/>
                    <a:pt x="53157" y="378583"/>
                  </a:cubicBezTo>
                  <a:cubicBezTo>
                    <a:pt x="53157" y="378583"/>
                    <a:pt x="47116" y="415180"/>
                    <a:pt x="53157" y="421759"/>
                  </a:cubicBezTo>
                  <a:cubicBezTo>
                    <a:pt x="53157" y="421759"/>
                    <a:pt x="62631" y="351717"/>
                    <a:pt x="73478" y="325537"/>
                  </a:cubicBezTo>
                  <a:cubicBezTo>
                    <a:pt x="73478" y="325537"/>
                    <a:pt x="80206" y="296205"/>
                    <a:pt x="144326" y="234798"/>
                  </a:cubicBezTo>
                  <a:cubicBezTo>
                    <a:pt x="144326" y="234798"/>
                    <a:pt x="142266" y="275233"/>
                    <a:pt x="151740" y="286336"/>
                  </a:cubicBezTo>
                  <a:cubicBezTo>
                    <a:pt x="161214" y="297438"/>
                    <a:pt x="136225" y="251109"/>
                    <a:pt x="166569" y="191622"/>
                  </a:cubicBezTo>
                  <a:cubicBezTo>
                    <a:pt x="166569" y="191622"/>
                    <a:pt x="210368" y="131449"/>
                    <a:pt x="271880" y="96085"/>
                  </a:cubicBezTo>
                  <a:cubicBezTo>
                    <a:pt x="271880" y="96085"/>
                    <a:pt x="257737" y="131449"/>
                    <a:pt x="261719" y="149679"/>
                  </a:cubicBezTo>
                  <a:cubicBezTo>
                    <a:pt x="261719" y="149679"/>
                    <a:pt x="268310" y="103350"/>
                    <a:pt x="289729" y="85668"/>
                  </a:cubicBezTo>
                  <a:cubicBezTo>
                    <a:pt x="289729" y="85668"/>
                    <a:pt x="333254" y="60858"/>
                    <a:pt x="344787" y="55513"/>
                  </a:cubicBezTo>
                  <a:cubicBezTo>
                    <a:pt x="344787" y="55513"/>
                    <a:pt x="329135" y="90191"/>
                    <a:pt x="329821" y="113081"/>
                  </a:cubicBezTo>
                  <a:cubicBezTo>
                    <a:pt x="329821" y="113081"/>
                    <a:pt x="349455" y="67301"/>
                    <a:pt x="373758" y="38516"/>
                  </a:cubicBezTo>
                  <a:cubicBezTo>
                    <a:pt x="373758" y="38516"/>
                    <a:pt x="434446" y="5894"/>
                    <a:pt x="4999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46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常见事件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223D5DA-D50F-84F5-EA41-B17F4FAB390D}"/>
              </a:ext>
            </a:extLst>
          </p:cNvPr>
          <p:cNvGrpSpPr/>
          <p:nvPr/>
        </p:nvGrpSpPr>
        <p:grpSpPr>
          <a:xfrm>
            <a:off x="763621" y="2178377"/>
            <a:ext cx="2284379" cy="2284379"/>
            <a:chOff x="763621" y="2178377"/>
            <a:chExt cx="2375694" cy="237569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079EFA4-4A81-1F42-D328-F16C0873B3E7}"/>
                </a:ext>
              </a:extLst>
            </p:cNvPr>
            <p:cNvSpPr/>
            <p:nvPr/>
          </p:nvSpPr>
          <p:spPr>
            <a:xfrm>
              <a:off x="763621" y="2178377"/>
              <a:ext cx="2375694" cy="2375694"/>
            </a:xfrm>
            <a:prstGeom prst="ellipse">
              <a:avLst/>
            </a:prstGeom>
            <a:gradFill flip="none" rotWithShape="1">
              <a:gsLst>
                <a:gs pos="0">
                  <a:srgbClr val="00D6DE"/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思源黑体 CN Regular"/>
                <a:cs typeface="+mn-cs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603ADEA-D832-366A-B357-EE9076CB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244" y="3533303"/>
              <a:ext cx="536449" cy="536449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A426EC2-6BCD-B567-CCD3-8D8ECE5482A2}"/>
                </a:ext>
              </a:extLst>
            </p:cNvPr>
            <p:cNvSpPr txBox="1"/>
            <p:nvPr/>
          </p:nvSpPr>
          <p:spPr>
            <a:xfrm>
              <a:off x="1240764" y="2969639"/>
              <a:ext cx="146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鼠标事件</a:t>
              </a:r>
              <a:endPara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AA85FC2-62DC-647F-4697-A008639EB333}"/>
              </a:ext>
            </a:extLst>
          </p:cNvPr>
          <p:cNvGrpSpPr/>
          <p:nvPr/>
        </p:nvGrpSpPr>
        <p:grpSpPr>
          <a:xfrm>
            <a:off x="3529328" y="2178377"/>
            <a:ext cx="2284379" cy="2284379"/>
            <a:chOff x="3529328" y="2178377"/>
            <a:chExt cx="2375694" cy="2375694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2F537DE-7ABE-AFA9-F61A-A4E4E03B501F}"/>
                </a:ext>
              </a:extLst>
            </p:cNvPr>
            <p:cNvSpPr/>
            <p:nvPr/>
          </p:nvSpPr>
          <p:spPr>
            <a:xfrm>
              <a:off x="3529328" y="2178377"/>
              <a:ext cx="2375694" cy="2375694"/>
            </a:xfrm>
            <a:prstGeom prst="ellipse">
              <a:avLst/>
            </a:prstGeom>
            <a:gradFill flip="none" rotWithShape="1">
              <a:gsLst>
                <a:gs pos="0">
                  <a:srgbClr val="00D6DE"/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思源黑体 CN Regular"/>
                <a:cs typeface="+mn-cs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57C9F4F-C80D-DA42-C86B-90FB53E4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174" y="3385259"/>
              <a:ext cx="580465" cy="580465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546E78-FA7E-7EFB-FEA9-46AC720E8DA9}"/>
                </a:ext>
              </a:extLst>
            </p:cNvPr>
            <p:cNvSpPr txBox="1"/>
            <p:nvPr/>
          </p:nvSpPr>
          <p:spPr>
            <a:xfrm>
              <a:off x="4065269" y="2967335"/>
              <a:ext cx="1462070" cy="48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键盘事件</a:t>
              </a:r>
              <a:endPara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E8F031E-EFF7-C821-2B55-7C0DA465A6A9}"/>
              </a:ext>
            </a:extLst>
          </p:cNvPr>
          <p:cNvGrpSpPr/>
          <p:nvPr/>
        </p:nvGrpSpPr>
        <p:grpSpPr>
          <a:xfrm>
            <a:off x="6295035" y="2155735"/>
            <a:ext cx="2284379" cy="2284379"/>
            <a:chOff x="6295035" y="2155735"/>
            <a:chExt cx="2375694" cy="237569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E3509E0-DAC2-1BDB-8601-96183C396DAE}"/>
                </a:ext>
              </a:extLst>
            </p:cNvPr>
            <p:cNvSpPr/>
            <p:nvPr/>
          </p:nvSpPr>
          <p:spPr>
            <a:xfrm>
              <a:off x="6295035" y="2155735"/>
              <a:ext cx="2375694" cy="2375694"/>
            </a:xfrm>
            <a:prstGeom prst="ellipse">
              <a:avLst/>
            </a:prstGeom>
            <a:gradFill flip="none" rotWithShape="1">
              <a:gsLst>
                <a:gs pos="0">
                  <a:srgbClr val="00D6DE"/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思源黑体 CN Regular"/>
                <a:cs typeface="+mn-cs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91A773B-FD13-6BF3-2BF0-C50DD75D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226" y="3534208"/>
              <a:ext cx="437310" cy="43513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3229BB4-67B8-FB81-6773-3F82A0D9E2D9}"/>
                </a:ext>
              </a:extLst>
            </p:cNvPr>
            <p:cNvSpPr txBox="1"/>
            <p:nvPr/>
          </p:nvSpPr>
          <p:spPr>
            <a:xfrm>
              <a:off x="6801590" y="2967334"/>
              <a:ext cx="1468049" cy="48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焦点事件</a:t>
              </a:r>
              <a:endPara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40BD7D-DAC0-1E37-4705-DBDB65FC98CD}"/>
              </a:ext>
            </a:extLst>
          </p:cNvPr>
          <p:cNvGrpSpPr/>
          <p:nvPr/>
        </p:nvGrpSpPr>
        <p:grpSpPr>
          <a:xfrm>
            <a:off x="9060741" y="2178377"/>
            <a:ext cx="2284379" cy="2284379"/>
            <a:chOff x="9060741" y="2178377"/>
            <a:chExt cx="2375694" cy="237569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B7F1565-7D92-1AB6-AE72-C4240BB7A73E}"/>
                </a:ext>
              </a:extLst>
            </p:cNvPr>
            <p:cNvSpPr/>
            <p:nvPr/>
          </p:nvSpPr>
          <p:spPr>
            <a:xfrm>
              <a:off x="9060741" y="2178377"/>
              <a:ext cx="2375694" cy="2375694"/>
            </a:xfrm>
            <a:prstGeom prst="ellipse">
              <a:avLst/>
            </a:prstGeom>
            <a:gradFill flip="none" rotWithShape="1">
              <a:gsLst>
                <a:gs pos="0">
                  <a:srgbClr val="00D6DE"/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思源黑体 CN Regular"/>
                <a:cs typeface="+mn-cs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7B5B2D5-6863-6370-6E14-6E977BD8B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696" y="3500979"/>
              <a:ext cx="499782" cy="499782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4081257-4AAC-37DC-9406-508CFBA60184}"/>
                </a:ext>
              </a:extLst>
            </p:cNvPr>
            <p:cNvSpPr txBox="1"/>
            <p:nvPr/>
          </p:nvSpPr>
          <p:spPr>
            <a:xfrm>
              <a:off x="9646076" y="2967333"/>
              <a:ext cx="1515033" cy="480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表单事件</a:t>
              </a:r>
              <a:endParaRPr lang="zh-CN" altLang="en-US" sz="2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A8BAD8F-DB79-211D-1558-BA2321A3D012}"/>
              </a:ext>
            </a:extLst>
          </p:cNvPr>
          <p:cNvSpPr txBox="1"/>
          <p:nvPr/>
        </p:nvSpPr>
        <p:spPr>
          <a:xfrm>
            <a:off x="1154393" y="4674412"/>
            <a:ext cx="2374935" cy="1341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click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：鼠标点击</a:t>
            </a: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mouseenter: 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鼠标移入</a:t>
            </a: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mouseleave: 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鼠标移出</a:t>
            </a:r>
            <a:endParaRPr lang="zh-CN" altLang="en-US" sz="1400" dirty="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CBBA252-7FD7-C9C7-AB61-44D132FB7C1A}"/>
              </a:ext>
            </a:extLst>
          </p:cNvPr>
          <p:cNvSpPr txBox="1"/>
          <p:nvPr/>
        </p:nvSpPr>
        <p:spPr>
          <a:xfrm>
            <a:off x="3730233" y="4672108"/>
            <a:ext cx="2174789" cy="864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keydown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：键盘按下触发</a:t>
            </a: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keyup: 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键盘抬起触发</a:t>
            </a: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E1ED65-C1AE-E896-202C-03C96A598795}"/>
              </a:ext>
            </a:extLst>
          </p:cNvPr>
          <p:cNvSpPr txBox="1"/>
          <p:nvPr/>
        </p:nvSpPr>
        <p:spPr>
          <a:xfrm>
            <a:off x="6632072" y="4672108"/>
            <a:ext cx="2174789" cy="864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focus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：获得焦点触发</a:t>
            </a: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blur: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失去焦点触发</a:t>
            </a:r>
            <a:endParaRPr lang="en-US" altLang="zh-CN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7AEEDF-EDB2-ED2C-6A8A-8B3DD2E35475}"/>
              </a:ext>
            </a:extLst>
          </p:cNvPr>
          <p:cNvSpPr txBox="1"/>
          <p:nvPr/>
        </p:nvSpPr>
        <p:spPr>
          <a:xfrm>
            <a:off x="9161193" y="4672107"/>
            <a:ext cx="2284379" cy="86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input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：用户输入时触发</a:t>
            </a:r>
            <a:endParaRPr lang="en-US" altLang="zh-CN" sz="14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zh-CN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submit: 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表单提交时触发</a:t>
            </a:r>
            <a:endParaRPr lang="en-US" altLang="zh-CN" sz="14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14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562DCE2-CEBF-5C92-C571-4DF077A72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58" y="499540"/>
            <a:ext cx="6449304" cy="585892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41CD57-7910-0645-2DA4-116A47CE9ED5}"/>
              </a:ext>
            </a:extLst>
          </p:cNvPr>
          <p:cNvSpPr/>
          <p:nvPr/>
        </p:nvSpPr>
        <p:spPr>
          <a:xfrm>
            <a:off x="4206259" y="2239347"/>
            <a:ext cx="6449304" cy="4119113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FE2F5C-46A5-C776-C747-8D362DFBC0A0}"/>
              </a:ext>
            </a:extLst>
          </p:cNvPr>
          <p:cNvSpPr txBox="1"/>
          <p:nvPr/>
        </p:nvSpPr>
        <p:spPr>
          <a:xfrm>
            <a:off x="10730204" y="3167390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复用</a:t>
            </a:r>
            <a:r>
              <a:rPr lang="en-US" altLang="zh-CN" sz="28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??</a:t>
            </a:r>
            <a:endParaRPr lang="zh-CN" altLang="en-US" sz="280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4A9239-BB1A-3F32-027D-765ACF489570}"/>
              </a:ext>
            </a:extLst>
          </p:cNvPr>
          <p:cNvSpPr txBox="1"/>
          <p:nvPr/>
        </p:nvSpPr>
        <p:spPr>
          <a:xfrm>
            <a:off x="10730204" y="4037293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维护</a:t>
            </a:r>
            <a:r>
              <a:rPr lang="en-US" altLang="zh-CN" sz="28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??</a:t>
            </a:r>
            <a:endParaRPr lang="zh-CN" altLang="en-US" sz="280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13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!!组合 9">
            <a:extLst>
              <a:ext uri="{FF2B5EF4-FFF2-40B4-BE49-F238E27FC236}">
                <a16:creationId xmlns:a16="http://schemas.microsoft.com/office/drawing/2014/main" id="{A8F426D0-1C21-EC64-9274-6A748D5DFBAA}"/>
              </a:ext>
            </a:extLst>
          </p:cNvPr>
          <p:cNvGrpSpPr/>
          <p:nvPr/>
        </p:nvGrpSpPr>
        <p:grpSpPr>
          <a:xfrm>
            <a:off x="739003" y="2471083"/>
            <a:ext cx="6013508" cy="4030179"/>
            <a:chOff x="2297721" y="3660320"/>
            <a:chExt cx="6013508" cy="4030179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C73077B-6DDA-D511-85F4-813B945BB079}"/>
                </a:ext>
              </a:extLst>
            </p:cNvPr>
            <p:cNvSpPr/>
            <p:nvPr/>
          </p:nvSpPr>
          <p:spPr>
            <a:xfrm>
              <a:off x="2297723" y="3660320"/>
              <a:ext cx="6013506" cy="4030179"/>
            </a:xfrm>
            <a:prstGeom prst="roundRect">
              <a:avLst>
                <a:gd name="adj" fmla="val 181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endParaRPr lang="en-US" altLang="zh-CN" sz="1100" b="0">
                <a:solidFill>
                  <a:srgbClr val="008000"/>
                </a:solidFill>
                <a:effectLst/>
              </a:endParaRPr>
            </a:p>
            <a:p>
              <a:pPr>
                <a:lnSpc>
                  <a:spcPct val="150000"/>
                </a:lnSpc>
              </a:pPr>
              <a:endParaRPr lang="en-US" altLang="zh-CN" sz="1100" b="0">
                <a:solidFill>
                  <a:srgbClr val="008000"/>
                </a:solidFill>
                <a:effectLst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8000"/>
                  </a:solidFill>
                  <a:effectLst/>
                </a:rPr>
                <a:t>//click: </a:t>
              </a:r>
              <a:r>
                <a:rPr lang="zh-CN" altLang="en-US" sz="1100" b="0">
                  <a:solidFill>
                    <a:srgbClr val="008000"/>
                  </a:solidFill>
                  <a:effectLst/>
                </a:rPr>
                <a:t>鼠标点击事件</a:t>
              </a:r>
              <a:endParaRPr lang="zh-CN" altLang="en-US" sz="1100" b="0">
                <a:solidFill>
                  <a:srgbClr val="000000"/>
                </a:solidFill>
                <a:effectLst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1080"/>
                  </a:solidFill>
                  <a:effectLst/>
                </a:rPr>
                <a:t>document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.</a:t>
              </a:r>
              <a:r>
                <a:rPr lang="en-US" altLang="zh-CN" sz="1100" b="0">
                  <a:solidFill>
                    <a:srgbClr val="795E26"/>
                  </a:solidFill>
                  <a:effectLst/>
                </a:rPr>
                <a:t>querySelector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(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'#b2'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).</a:t>
              </a:r>
              <a:r>
                <a:rPr lang="en-US" altLang="zh-CN" sz="1100" b="0">
                  <a:solidFill>
                    <a:srgbClr val="795E26"/>
                  </a:solidFill>
                  <a:effectLst/>
                </a:rPr>
                <a:t>addEventListener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(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'click'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, () </a:t>
              </a:r>
              <a:r>
                <a:rPr lang="en-US" altLang="zh-CN" sz="1100" b="0">
                  <a:solidFill>
                    <a:srgbClr val="0000FF"/>
                  </a:solidFill>
                  <a:effectLst/>
                </a:rPr>
                <a:t>=&gt;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    </a:t>
              </a:r>
              <a:r>
                <a:rPr lang="en-US" altLang="zh-CN" sz="1100">
                  <a:solidFill>
                    <a:schemeClr val="tx1"/>
                  </a:solidFill>
                </a:rPr>
                <a:t>console.l</a:t>
              </a:r>
              <a:r>
                <a:rPr lang="en-US" altLang="zh-CN" sz="1100" b="0">
                  <a:solidFill>
                    <a:schemeClr val="tx1"/>
                  </a:solidFill>
                  <a:effectLst/>
                </a:rPr>
                <a:t>og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(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"</a:t>
              </a:r>
              <a:r>
                <a:rPr lang="zh-CN" altLang="en-US" sz="1100" b="0">
                  <a:solidFill>
                    <a:srgbClr val="A31515"/>
                  </a:solidFill>
                  <a:effectLst/>
                </a:rPr>
                <a:t>我被点击了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..."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})</a:t>
              </a:r>
              <a:br>
                <a:rPr lang="en-US" altLang="zh-CN" sz="1100" b="0">
                  <a:solidFill>
                    <a:srgbClr val="000000"/>
                  </a:solidFill>
                  <a:effectLst/>
                </a:rPr>
              </a:br>
              <a:r>
                <a:rPr lang="en-US" altLang="zh-CN" sz="1100" b="0">
                  <a:solidFill>
                    <a:srgbClr val="008000"/>
                  </a:solidFill>
                  <a:effectLst/>
                </a:rPr>
                <a:t>//mouseenter: </a:t>
              </a:r>
              <a:r>
                <a:rPr lang="zh-CN" altLang="en-US" sz="1100" b="0">
                  <a:solidFill>
                    <a:srgbClr val="008000"/>
                  </a:solidFill>
                  <a:effectLst/>
                </a:rPr>
                <a:t>鼠标移入</a:t>
              </a:r>
              <a:endParaRPr lang="zh-CN" altLang="en-US" sz="1100" b="0">
                <a:solidFill>
                  <a:srgbClr val="000000"/>
                </a:solidFill>
                <a:effectLst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1080"/>
                  </a:solidFill>
                  <a:effectLst/>
                </a:rPr>
                <a:t>document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.</a:t>
              </a:r>
              <a:r>
                <a:rPr lang="en-US" altLang="zh-CN" sz="1100" b="0">
                  <a:solidFill>
                    <a:srgbClr val="795E26"/>
                  </a:solidFill>
                  <a:effectLst/>
                </a:rPr>
                <a:t>querySelector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(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'#last'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).</a:t>
              </a:r>
              <a:r>
                <a:rPr lang="en-US" altLang="zh-CN" sz="1100" b="0">
                  <a:solidFill>
                    <a:srgbClr val="795E26"/>
                  </a:solidFill>
                  <a:effectLst/>
                </a:rPr>
                <a:t>addEventListener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(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'mouseenter'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, () </a:t>
              </a:r>
              <a:r>
                <a:rPr lang="en-US" altLang="zh-CN" sz="1100" b="0">
                  <a:solidFill>
                    <a:srgbClr val="0000FF"/>
                  </a:solidFill>
                  <a:effectLst/>
                </a:rPr>
                <a:t>=&gt;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    </a:t>
              </a:r>
              <a:r>
                <a:rPr lang="en-US" altLang="zh-CN" sz="1100">
                  <a:solidFill>
                    <a:schemeClr val="tx1"/>
                  </a:solidFill>
                </a:rPr>
                <a:t>console.l</a:t>
              </a:r>
              <a:r>
                <a:rPr lang="en-US" altLang="zh-CN" sz="1100" b="0">
                  <a:solidFill>
                    <a:schemeClr val="tx1"/>
                  </a:solidFill>
                  <a:effectLst/>
                </a:rPr>
                <a:t>og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(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"</a:t>
              </a:r>
              <a:r>
                <a:rPr lang="zh-CN" altLang="en-US" sz="1100" b="0">
                  <a:solidFill>
                    <a:srgbClr val="A31515"/>
                  </a:solidFill>
                  <a:effectLst/>
                </a:rPr>
                <a:t>鼠标移入了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..."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})</a:t>
              </a:r>
              <a:br>
                <a:rPr lang="en-US" altLang="zh-CN" sz="1100" b="0">
                  <a:solidFill>
                    <a:srgbClr val="000000"/>
                  </a:solidFill>
                  <a:effectLst/>
                </a:rPr>
              </a:br>
              <a:r>
                <a:rPr lang="en-US" altLang="zh-CN" sz="1100" b="0">
                  <a:solidFill>
                    <a:srgbClr val="008000"/>
                  </a:solidFill>
                  <a:effectLst/>
                </a:rPr>
                <a:t>//mouseleave: </a:t>
              </a:r>
              <a:r>
                <a:rPr lang="zh-CN" altLang="en-US" sz="1100" b="0">
                  <a:solidFill>
                    <a:srgbClr val="008000"/>
                  </a:solidFill>
                  <a:effectLst/>
                </a:rPr>
                <a:t>鼠标移出</a:t>
              </a:r>
              <a:endParaRPr lang="zh-CN" altLang="en-US" sz="1100" b="0">
                <a:solidFill>
                  <a:srgbClr val="000000"/>
                </a:solidFill>
                <a:effectLst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1080"/>
                  </a:solidFill>
                  <a:effectLst/>
                </a:rPr>
                <a:t>document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.</a:t>
              </a:r>
              <a:r>
                <a:rPr lang="en-US" altLang="zh-CN" sz="1100" b="0">
                  <a:solidFill>
                    <a:srgbClr val="795E26"/>
                  </a:solidFill>
                  <a:effectLst/>
                </a:rPr>
                <a:t>querySelector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(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'#last'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).</a:t>
              </a:r>
              <a:r>
                <a:rPr lang="en-US" altLang="zh-CN" sz="1100" b="0">
                  <a:solidFill>
                    <a:srgbClr val="795E26"/>
                  </a:solidFill>
                  <a:effectLst/>
                </a:rPr>
                <a:t>addEventListener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(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'mouseleave'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, () </a:t>
              </a:r>
              <a:r>
                <a:rPr lang="en-US" altLang="zh-CN" sz="1100" b="0">
                  <a:solidFill>
                    <a:srgbClr val="0000FF"/>
                  </a:solidFill>
                  <a:effectLst/>
                </a:rPr>
                <a:t>=&gt;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    </a:t>
              </a:r>
              <a:r>
                <a:rPr lang="en-US" altLang="zh-CN" sz="1100">
                  <a:solidFill>
                    <a:schemeClr val="tx1"/>
                  </a:solidFill>
                </a:rPr>
                <a:t>console.l</a:t>
              </a:r>
              <a:r>
                <a:rPr lang="en-US" altLang="zh-CN" sz="1100" b="0">
                  <a:solidFill>
                    <a:schemeClr val="tx1"/>
                  </a:solidFill>
                  <a:effectLst/>
                </a:rPr>
                <a:t>og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(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"</a:t>
              </a:r>
              <a:r>
                <a:rPr lang="zh-CN" altLang="en-US" sz="1100" b="0">
                  <a:solidFill>
                    <a:srgbClr val="A31515"/>
                  </a:solidFill>
                  <a:effectLst/>
                </a:rPr>
                <a:t>鼠标移出了</a:t>
              </a:r>
              <a:r>
                <a:rPr lang="en-US" altLang="zh-CN" sz="1100" b="0">
                  <a:solidFill>
                    <a:srgbClr val="A31515"/>
                  </a:solidFill>
                  <a:effectLst/>
                </a:rPr>
                <a:t>..."</a:t>
              </a: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</a:rPr>
                <a:t>})</a:t>
              </a:r>
            </a:p>
          </p:txBody>
        </p:sp>
        <p:sp>
          <p:nvSpPr>
            <p:cNvPr id="27" name="矩形: 圆顶角 26">
              <a:extLst>
                <a:ext uri="{FF2B5EF4-FFF2-40B4-BE49-F238E27FC236}">
                  <a16:creationId xmlns:a16="http://schemas.microsoft.com/office/drawing/2014/main" id="{E93940B2-62FA-8207-1754-7F537381B52B}"/>
                </a:ext>
              </a:extLst>
            </p:cNvPr>
            <p:cNvSpPr/>
            <p:nvPr/>
          </p:nvSpPr>
          <p:spPr>
            <a:xfrm>
              <a:off x="2297721" y="3660322"/>
              <a:ext cx="601350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/>
                <a:t>js/eventDemo.js</a:t>
              </a:r>
              <a:endParaRPr lang="zh-CN" altLang="en-US" sz="140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F3BEAE3-E6EF-1638-AC20-FAFF28943F26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D3935ED-E06F-4DA5-4B20-C57A61F37DD1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3084CBF-3A43-A9D0-14AA-5EB312DFD551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FA3639C-BECE-1B20-E157-9FB6B737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</a:t>
            </a:r>
            <a:r>
              <a:rPr lang="zh-CN" altLang="en-US"/>
              <a:t>程序优化</a:t>
            </a:r>
          </a:p>
        </p:txBody>
      </p:sp>
      <p:grpSp>
        <p:nvGrpSpPr>
          <p:cNvPr id="10" name="!!组合 9">
            <a:extLst>
              <a:ext uri="{FF2B5EF4-FFF2-40B4-BE49-F238E27FC236}">
                <a16:creationId xmlns:a16="http://schemas.microsoft.com/office/drawing/2014/main" id="{1BD0FE3B-122A-63FC-A842-6EB9DFEB25C9}"/>
              </a:ext>
            </a:extLst>
          </p:cNvPr>
          <p:cNvGrpSpPr/>
          <p:nvPr/>
        </p:nvGrpSpPr>
        <p:grpSpPr>
          <a:xfrm>
            <a:off x="727950" y="1116749"/>
            <a:ext cx="6013508" cy="925302"/>
            <a:chOff x="2297721" y="3660321"/>
            <a:chExt cx="6013508" cy="92530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12AD0DE-2632-02BB-9F4F-2334C6E1F8C4}"/>
                </a:ext>
              </a:extLst>
            </p:cNvPr>
            <p:cNvSpPr/>
            <p:nvPr/>
          </p:nvSpPr>
          <p:spPr>
            <a:xfrm>
              <a:off x="2297723" y="3660321"/>
              <a:ext cx="6013506" cy="925302"/>
            </a:xfrm>
            <a:prstGeom prst="roundRect">
              <a:avLst>
                <a:gd name="adj" fmla="val 665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</a:rPr>
                <a:t> </a:t>
              </a:r>
              <a:r>
                <a:rPr lang="en-US" altLang="zh-CN" sz="1200" b="0">
                  <a:solidFill>
                    <a:srgbClr val="800000"/>
                  </a:solidFill>
                  <a:effectLst/>
                </a:rPr>
                <a:t>&lt;script </a:t>
              </a:r>
              <a:r>
                <a:rPr lang="en-US" altLang="zh-CN" sz="1200" b="0">
                  <a:solidFill>
                    <a:srgbClr val="001FEE"/>
                  </a:solidFill>
                  <a:effectLst/>
                </a:rPr>
                <a:t>src</a:t>
              </a:r>
              <a:r>
                <a:rPr lang="en-US" altLang="zh-CN" sz="1200" b="0">
                  <a:solidFill>
                    <a:schemeClr val="tx1"/>
                  </a:solidFill>
                  <a:effectLst/>
                </a:rPr>
                <a:t>=</a:t>
              </a:r>
              <a:r>
                <a:rPr lang="en-US" altLang="zh-CN" sz="1200" b="0">
                  <a:solidFill>
                    <a:srgbClr val="00B050"/>
                  </a:solidFill>
                  <a:effectLst/>
                </a:rPr>
                <a:t>"./js/eventDemo.js"</a:t>
              </a:r>
              <a:r>
                <a:rPr lang="en-US" altLang="zh-CN" sz="1200" b="0">
                  <a:solidFill>
                    <a:srgbClr val="800000"/>
                  </a:solidFill>
                  <a:effectLst/>
                </a:rPr>
                <a:t> </a:t>
              </a:r>
              <a:r>
                <a:rPr lang="en-US" altLang="zh-CN" sz="1200" b="0">
                  <a:solidFill>
                    <a:srgbClr val="001FEE"/>
                  </a:solidFill>
                  <a:effectLst/>
                </a:rPr>
                <a:t>type</a:t>
              </a:r>
              <a:r>
                <a:rPr lang="en-US" altLang="zh-CN" sz="1200" b="0">
                  <a:solidFill>
                    <a:schemeClr val="tx1"/>
                  </a:solidFill>
                  <a:effectLst/>
                </a:rPr>
                <a:t>=</a:t>
              </a:r>
              <a:r>
                <a:rPr lang="en-US" altLang="zh-CN" sz="1200" b="0">
                  <a:solidFill>
                    <a:srgbClr val="00B050"/>
                  </a:solidFill>
                  <a:effectLst/>
                </a:rPr>
                <a:t>"module"</a:t>
              </a:r>
              <a:r>
                <a:rPr lang="en-US" altLang="zh-CN" sz="1200" b="0">
                  <a:solidFill>
                    <a:srgbClr val="800000"/>
                  </a:solidFill>
                  <a:effectLst/>
                </a:rPr>
                <a:t>&gt;&lt;/script&gt;</a:t>
              </a:r>
              <a:endParaRPr lang="en-US" altLang="zh-CN" sz="1200" b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A2C83525-2DF8-EE4F-AC83-31946689B345}"/>
                </a:ext>
              </a:extLst>
            </p:cNvPr>
            <p:cNvSpPr/>
            <p:nvPr/>
          </p:nvSpPr>
          <p:spPr>
            <a:xfrm>
              <a:off x="2297721" y="3660322"/>
              <a:ext cx="6013507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/>
                <a:t>xxxx.html</a:t>
              </a:r>
              <a:endParaRPr lang="zh-CN" altLang="en-US" sz="140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CBDD737-0E35-BCC9-65AE-46AD21443418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C49B766-B7F8-FABC-CD30-ACB151F3DF6D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E6FFB72-E42F-4165-E55A-FB6689F261F6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!!组合 9">
            <a:extLst>
              <a:ext uri="{FF2B5EF4-FFF2-40B4-BE49-F238E27FC236}">
                <a16:creationId xmlns:a16="http://schemas.microsoft.com/office/drawing/2014/main" id="{B64A5DB7-41CE-81A6-28EB-102D57EBA348}"/>
              </a:ext>
            </a:extLst>
          </p:cNvPr>
          <p:cNvGrpSpPr/>
          <p:nvPr/>
        </p:nvGrpSpPr>
        <p:grpSpPr>
          <a:xfrm>
            <a:off x="7362272" y="2471083"/>
            <a:ext cx="4409015" cy="1460818"/>
            <a:chOff x="2297721" y="3660321"/>
            <a:chExt cx="4409015" cy="146081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30C3CBA-4F40-684E-AE78-20E53470A462}"/>
                </a:ext>
              </a:extLst>
            </p:cNvPr>
            <p:cNvSpPr/>
            <p:nvPr/>
          </p:nvSpPr>
          <p:spPr>
            <a:xfrm>
              <a:off x="2297723" y="3660321"/>
              <a:ext cx="4409013" cy="1460818"/>
            </a:xfrm>
            <a:prstGeom prst="roundRect">
              <a:avLst>
                <a:gd name="adj" fmla="val 4879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1FEE"/>
                  </a:solidFill>
                  <a:effectLst/>
                </a:rPr>
                <a:t>export function</a:t>
              </a:r>
              <a:r>
                <a:rPr lang="en-US" altLang="zh-CN" sz="1200" b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zh-CN" sz="1200" b="0">
                  <a:solidFill>
                    <a:srgbClr val="C00000"/>
                  </a:solidFill>
                  <a:effectLst/>
                </a:rPr>
                <a:t>printLog</a:t>
              </a:r>
              <a:r>
                <a:rPr lang="en-US" altLang="zh-CN" sz="1200" b="0">
                  <a:solidFill>
                    <a:srgbClr val="000000"/>
                  </a:solidFill>
                  <a:effectLst/>
                </a:rPr>
                <a:t>(msg){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000000"/>
                  </a:solidFill>
                </a:rPr>
                <a:t>   console.</a:t>
              </a:r>
              <a:r>
                <a:rPr lang="en-US" altLang="zh-CN" sz="1200">
                  <a:solidFill>
                    <a:schemeClr val="bg2">
                      <a:lumMod val="25000"/>
                    </a:schemeClr>
                  </a:solidFill>
                </a:rPr>
                <a:t>log</a:t>
              </a:r>
              <a:r>
                <a:rPr lang="en-US" altLang="zh-CN" sz="1200">
                  <a:solidFill>
                    <a:srgbClr val="000000"/>
                  </a:solidFill>
                </a:rPr>
                <a:t>(msg);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</a:rPr>
                <a:t>}</a:t>
              </a:r>
            </a:p>
          </p:txBody>
        </p:sp>
        <p:sp>
          <p:nvSpPr>
            <p:cNvPr id="18" name="矩形: 圆顶角 17">
              <a:extLst>
                <a:ext uri="{FF2B5EF4-FFF2-40B4-BE49-F238E27FC236}">
                  <a16:creationId xmlns:a16="http://schemas.microsoft.com/office/drawing/2014/main" id="{9071571F-A61D-B58C-1740-E0303FF3B14E}"/>
                </a:ext>
              </a:extLst>
            </p:cNvPr>
            <p:cNvSpPr/>
            <p:nvPr/>
          </p:nvSpPr>
          <p:spPr>
            <a:xfrm>
              <a:off x="2297721" y="3660322"/>
              <a:ext cx="4409013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/>
                <a:t>js/utils.js</a:t>
              </a:r>
              <a:endParaRPr lang="zh-CN" altLang="en-US" sz="140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3B79D5C-D380-A0C4-0069-10210F9C44D3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3FA4DF3-0A78-199E-EC81-8980FADB8A6D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B5A2336-CBBB-E4F2-E38D-C9C2B1EFBA7E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2C3DBA16-58C5-032C-5D2B-A19F468EAB5A}"/>
              </a:ext>
            </a:extLst>
          </p:cNvPr>
          <p:cNvSpPr/>
          <p:nvPr/>
        </p:nvSpPr>
        <p:spPr>
          <a:xfrm>
            <a:off x="7364384" y="2892683"/>
            <a:ext cx="635979" cy="335704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F43B10A-5336-CC7F-E85D-5E514A8CAAF9}"/>
              </a:ext>
            </a:extLst>
          </p:cNvPr>
          <p:cNvSpPr/>
          <p:nvPr/>
        </p:nvSpPr>
        <p:spPr>
          <a:xfrm>
            <a:off x="3746448" y="1538496"/>
            <a:ext cx="1255858" cy="335704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E388981-BF86-9570-6878-5A4DBAC47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0" y="2848469"/>
            <a:ext cx="3420237" cy="28826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9850B05-E62F-AB39-97E6-97BCBDDBF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2" y="3805834"/>
            <a:ext cx="2444344" cy="29529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B008E92-524A-2B77-ED43-4546BA5FA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29" y="4835363"/>
            <a:ext cx="2482027" cy="29528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B8C0D30-85A9-563D-6FD2-23D29803A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29" y="5855926"/>
            <a:ext cx="2460731" cy="2952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CA2BE70-E6C0-8C38-58D7-2921F42D4B9A}"/>
              </a:ext>
            </a:extLst>
          </p:cNvPr>
          <p:cNvSpPr/>
          <p:nvPr/>
        </p:nvSpPr>
        <p:spPr>
          <a:xfrm>
            <a:off x="736916" y="2802340"/>
            <a:ext cx="6013506" cy="335704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830BE57C-1030-9994-6DBD-54164235EE6E}"/>
              </a:ext>
            </a:extLst>
          </p:cNvPr>
          <p:cNvCxnSpPr>
            <a:stCxn id="23" idx="1"/>
            <a:endCxn id="22" idx="3"/>
          </p:cNvCxnSpPr>
          <p:nvPr/>
        </p:nvCxnSpPr>
        <p:spPr>
          <a:xfrm rot="10800000">
            <a:off x="6750422" y="2970193"/>
            <a:ext cx="613962" cy="90343"/>
          </a:xfrm>
          <a:prstGeom prst="curvedConnector3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6F3C5F1-2F90-060E-893D-2EE31592D1E7}"/>
              </a:ext>
            </a:extLst>
          </p:cNvPr>
          <p:cNvSpPr/>
          <p:nvPr/>
        </p:nvSpPr>
        <p:spPr>
          <a:xfrm flipV="1">
            <a:off x="2034988" y="1815973"/>
            <a:ext cx="1550894" cy="582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连接符: 曲线 44">
            <a:extLst>
              <a:ext uri="{FF2B5EF4-FFF2-40B4-BE49-F238E27FC236}">
                <a16:creationId xmlns:a16="http://schemas.microsoft.com/office/drawing/2014/main" id="{7AA0263B-A55E-6219-2987-0AEA28F394DA}"/>
              </a:ext>
            </a:extLst>
          </p:cNvPr>
          <p:cNvCxnSpPr>
            <a:stCxn id="43" idx="0"/>
            <a:endCxn id="27" idx="3"/>
          </p:cNvCxnSpPr>
          <p:nvPr/>
        </p:nvCxnSpPr>
        <p:spPr>
          <a:xfrm rot="16200000" flipH="1">
            <a:off x="2979654" y="1704982"/>
            <a:ext cx="596884" cy="935322"/>
          </a:xfrm>
          <a:prstGeom prst="curvedConnector3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01C2D0B5-153C-65D3-35DD-75228A0D72A8}"/>
              </a:ext>
            </a:extLst>
          </p:cNvPr>
          <p:cNvSpPr txBox="1"/>
          <p:nvPr/>
        </p:nvSpPr>
        <p:spPr>
          <a:xfrm>
            <a:off x="7495331" y="4983007"/>
            <a:ext cx="440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JS</a:t>
            </a:r>
            <a:r>
              <a:rPr lang="zh-CN" altLang="en-US" sz="32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模块化 </a:t>
            </a:r>
            <a:r>
              <a:rPr lang="en-US" altLang="zh-CN" sz="3200">
                <a:solidFill>
                  <a:srgbClr val="C00000"/>
                </a:solidFill>
              </a:rPr>
              <a:t>(</a:t>
            </a:r>
            <a:r>
              <a:rPr lang="en-US" altLang="zh-CN" sz="32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export , import</a:t>
            </a:r>
            <a:r>
              <a:rPr lang="en-US" altLang="zh-CN" sz="3200">
                <a:solidFill>
                  <a:srgbClr val="C00000"/>
                </a:solidFill>
              </a:rPr>
              <a:t>)</a:t>
            </a:r>
            <a:endParaRPr lang="zh-CN" altLang="en-US" sz="3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1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2" grpId="0" animBg="1"/>
      <p:bldP spid="43" grpId="0" animBg="1"/>
      <p:bldP spid="4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5505CB-02BD-2FC9-EF90-D1AA54F20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JS </a:t>
            </a:r>
            <a:r>
              <a:rPr lang="zh-CN" altLang="en-US">
                <a:latin typeface="+mn-lt"/>
              </a:rPr>
              <a:t>核心语法</a:t>
            </a:r>
            <a:endParaRPr lang="en-US" altLang="zh-CN">
              <a:latin typeface="+mn-lt"/>
            </a:endParaRPr>
          </a:p>
          <a:p>
            <a:r>
              <a:rPr lang="en-US" altLang="zh-CN">
                <a:latin typeface="+mn-lt"/>
              </a:rPr>
              <a:t>JS </a:t>
            </a:r>
            <a:r>
              <a:rPr lang="zh-CN" altLang="en-US">
                <a:latin typeface="+mn-lt"/>
              </a:rPr>
              <a:t>事件监听</a:t>
            </a:r>
            <a:endParaRPr lang="en-US" altLang="zh-CN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791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C7EE9F-67AC-F0B5-DD00-D295D80E5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JS</a:t>
            </a:r>
            <a:r>
              <a:rPr lang="zh-CN" altLang="en-US"/>
              <a:t>核心语法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16AC3D-E252-191B-AEB6-DB223FF8A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4397243" cy="2206679"/>
          </a:xfrm>
        </p:spPr>
        <p:txBody>
          <a:bodyPr/>
          <a:lstStyle/>
          <a:p>
            <a:r>
              <a:rPr lang="zh-CN" altLang="en-US"/>
              <a:t>引入方式</a:t>
            </a:r>
            <a:endParaRPr lang="en-US" altLang="zh-CN"/>
          </a:p>
          <a:p>
            <a:r>
              <a:rPr lang="zh-CN" altLang="en-US"/>
              <a:t>基础语法</a:t>
            </a:r>
            <a:endParaRPr lang="en-US" altLang="zh-CN"/>
          </a:p>
          <a:p>
            <a:r>
              <a:rPr lang="en-US" altLang="zh-CN"/>
              <a:t>DOM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AB3204F-61E3-AB17-7A9C-0ED3D56AE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BC2E-F0A4-1B73-0082-711EF850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</a:t>
            </a:r>
            <a:r>
              <a:rPr lang="zh-CN" altLang="en-US"/>
              <a:t>引入方式</a:t>
            </a:r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1635BF04-16AA-12CF-3AF2-73A1C1CBF311}"/>
              </a:ext>
            </a:extLst>
          </p:cNvPr>
          <p:cNvSpPr txBox="1">
            <a:spLocks/>
          </p:cNvSpPr>
          <p:nvPr/>
        </p:nvSpPr>
        <p:spPr>
          <a:xfrm>
            <a:off x="555322" y="1041499"/>
            <a:ext cx="10698800" cy="180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内部脚本：将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>
                <a:latin typeface="Fira Code" panose="020B0809050000020004" pitchFamily="49" charset="0"/>
              </a:rPr>
              <a:t>代码定义在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HTML</a:t>
            </a:r>
            <a:r>
              <a:rPr lang="zh-CN" altLang="en-US">
                <a:latin typeface="Fira Code" panose="020B0809050000020004" pitchFamily="49" charset="0"/>
              </a:rPr>
              <a:t>页面中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4000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JavaScript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代码必须位于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&lt;script&gt;&lt;/script&gt;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标签之间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文档中，可以在任意地方，放置任意数量的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&lt;script&gt;</a:t>
            </a:r>
          </a:p>
          <a:p>
            <a:pPr marL="54000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一般会把脚本置于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&lt;body&gt;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元素的底部，可改善显示速度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5" name="!!组合 9">
            <a:extLst>
              <a:ext uri="{FF2B5EF4-FFF2-40B4-BE49-F238E27FC236}">
                <a16:creationId xmlns:a16="http://schemas.microsoft.com/office/drawing/2014/main" id="{6E35F433-34AF-7E40-5EDF-DB8176F34F61}"/>
              </a:ext>
            </a:extLst>
          </p:cNvPr>
          <p:cNvGrpSpPr/>
          <p:nvPr/>
        </p:nvGrpSpPr>
        <p:grpSpPr>
          <a:xfrm>
            <a:off x="7750104" y="1041499"/>
            <a:ext cx="3886574" cy="1947167"/>
            <a:chOff x="2297722" y="3660322"/>
            <a:chExt cx="3886574" cy="1947167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26CD211-A771-33A8-2E63-F517188BF9C9}"/>
                </a:ext>
              </a:extLst>
            </p:cNvPr>
            <p:cNvSpPr/>
            <p:nvPr/>
          </p:nvSpPr>
          <p:spPr>
            <a:xfrm>
              <a:off x="2297722" y="3660322"/>
              <a:ext cx="3886574" cy="1947167"/>
            </a:xfrm>
            <a:prstGeom prst="roundRect">
              <a:avLst>
                <a:gd name="adj" fmla="val 362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&lt;body&gt;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&lt;!-- </a:t>
              </a:r>
              <a:r>
                <a:rPr lang="zh-CN" altLang="en-US" sz="1200" b="0">
                  <a:solidFill>
                    <a:srgbClr val="008000"/>
                  </a:solidFill>
                  <a:effectLst/>
                </a:rPr>
                <a:t>页面内容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--&gt;</a:t>
              </a:r>
              <a:endParaRPr lang="zh-CN" altLang="en-US" sz="1200" b="0">
                <a:solidFill>
                  <a:srgbClr val="000000"/>
                </a:solidFill>
                <a:effectLst/>
              </a:endParaRPr>
            </a:p>
            <a:p>
              <a:r>
                <a:rPr lang="en-US" altLang="zh-CN" sz="1200">
                  <a:solidFill>
                    <a:srgbClr val="000000"/>
                  </a:solidFill>
                </a:rPr>
                <a:t>  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</a:rPr>
                <a:t>  </a:t>
              </a:r>
              <a:br>
                <a:rPr lang="zh-CN" altLang="en-US" sz="1200" b="0">
                  <a:solidFill>
                    <a:srgbClr val="000000"/>
                  </a:solidFill>
                  <a:effectLst/>
                </a:rPr>
              </a:br>
              <a:r>
                <a:rPr lang="zh-CN" altLang="en-US" sz="1200" b="0">
                  <a:solidFill>
                    <a:srgbClr val="000000"/>
                  </a:solidFill>
                  <a:effectLst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alert(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ea typeface="Fira Code" panose="020B0809050000020004" pitchFamily="49" charset="0"/>
                </a:rPr>
                <a:t>'Hello World'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);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&lt;/body&gt;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691C077A-4688-A4C2-B7E0-4EFB142C1CAF}"/>
                </a:ext>
              </a:extLst>
            </p:cNvPr>
            <p:cNvSpPr/>
            <p:nvPr/>
          </p:nvSpPr>
          <p:spPr>
            <a:xfrm>
              <a:off x="2297722" y="3660322"/>
              <a:ext cx="388657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09575A1-2F3E-AD9C-7154-7113253859FD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29034FD-7D21-C02B-E39A-C0A25B64E488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DA27F98-9848-B632-91DB-D8836D31B4C5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EE6C1DE8-293D-BF9B-BB53-8096CDEC9AED}"/>
              </a:ext>
            </a:extLst>
          </p:cNvPr>
          <p:cNvSpPr txBox="1">
            <a:spLocks/>
          </p:cNvSpPr>
          <p:nvPr/>
        </p:nvSpPr>
        <p:spPr>
          <a:xfrm>
            <a:off x="576196" y="4500027"/>
            <a:ext cx="6992463" cy="13164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外部脚本：将 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JS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代码定义在外部 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JS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文件中，然后引入到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HTML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</a:rPr>
              <a:t>页面中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2" name="!!组合 9">
            <a:extLst>
              <a:ext uri="{FF2B5EF4-FFF2-40B4-BE49-F238E27FC236}">
                <a16:creationId xmlns:a16="http://schemas.microsoft.com/office/drawing/2014/main" id="{38F67555-6586-5613-3294-9D95C1E89C6E}"/>
              </a:ext>
            </a:extLst>
          </p:cNvPr>
          <p:cNvGrpSpPr/>
          <p:nvPr/>
        </p:nvGrpSpPr>
        <p:grpSpPr>
          <a:xfrm>
            <a:off x="7750104" y="5699470"/>
            <a:ext cx="3886574" cy="786017"/>
            <a:chOff x="2297722" y="3660322"/>
            <a:chExt cx="3886574" cy="78601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D667E07-5862-3DAB-8380-43AEA76FB498}"/>
                </a:ext>
              </a:extLst>
            </p:cNvPr>
            <p:cNvSpPr/>
            <p:nvPr/>
          </p:nvSpPr>
          <p:spPr>
            <a:xfrm>
              <a:off x="2297722" y="3660322"/>
              <a:ext cx="3886574" cy="786017"/>
            </a:xfrm>
            <a:prstGeom prst="roundRect">
              <a:avLst>
                <a:gd name="adj" fmla="val 8799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r>
                <a:rPr lang="fr-FR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</a:t>
              </a:r>
              <a:r>
                <a:rPr lang="fr-FR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 </a:t>
              </a:r>
              <a:r>
                <a:rPr lang="fr-FR" altLang="zh-CN" sz="1200" b="0">
                  <a:solidFill>
                    <a:srgbClr val="E50000"/>
                  </a:solidFill>
                  <a:effectLst/>
                  <a:ea typeface="Fira Code" panose="020B0809050000020004" pitchFamily="49" charset="0"/>
                </a:rPr>
                <a:t>src</a:t>
              </a:r>
              <a:r>
                <a:rPr lang="fr-FR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=</a:t>
              </a:r>
              <a:r>
                <a:rPr lang="fr-FR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"js</a:t>
              </a:r>
              <a:r>
                <a:rPr lang="fr-FR" altLang="zh-CN" sz="1200">
                  <a:solidFill>
                    <a:srgbClr val="0000FF"/>
                  </a:solidFill>
                  <a:ea typeface="Fira Code" panose="020B0809050000020004" pitchFamily="49" charset="0"/>
                </a:rPr>
                <a:t>/</a:t>
              </a:r>
              <a:r>
                <a:rPr lang="en-US" altLang="zh-CN" sz="1200">
                  <a:solidFill>
                    <a:srgbClr val="0000FF"/>
                  </a:solidFill>
                  <a:ea typeface="Fira Code" panose="020B0809050000020004" pitchFamily="49" charset="0"/>
                </a:rPr>
                <a:t>demo</a:t>
              </a:r>
              <a:r>
                <a:rPr lang="fr-FR" altLang="zh-CN" sz="1200" b="0">
                  <a:solidFill>
                    <a:srgbClr val="0000FF"/>
                  </a:solidFill>
                  <a:effectLst/>
                  <a:ea typeface="Fira Code" panose="020B0809050000020004" pitchFamily="49" charset="0"/>
                </a:rPr>
                <a:t>.js"</a:t>
              </a:r>
              <a:r>
                <a:rPr lang="fr-FR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&gt;&lt;/script&gt;</a:t>
              </a:r>
              <a:endParaRPr lang="fr-FR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BBD20325-1DDB-AA1B-5076-C323084D8DF1}"/>
                </a:ext>
              </a:extLst>
            </p:cNvPr>
            <p:cNvSpPr/>
            <p:nvPr/>
          </p:nvSpPr>
          <p:spPr>
            <a:xfrm>
              <a:off x="2297722" y="3660322"/>
              <a:ext cx="388657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0D506A7-4E11-C6DD-4E37-EF2775A426B0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5E75D3B-D6F1-CAE4-BCDB-14967D1D285E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519DC5F-6BDA-BD76-287A-58C6AC1CA60C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7525C3A-22E3-166E-3D95-BADBE1057F7A}"/>
              </a:ext>
            </a:extLst>
          </p:cNvPr>
          <p:cNvGrpSpPr/>
          <p:nvPr/>
        </p:nvGrpSpPr>
        <p:grpSpPr>
          <a:xfrm>
            <a:off x="7750104" y="4584009"/>
            <a:ext cx="3886574" cy="792826"/>
            <a:chOff x="3274778" y="5536256"/>
            <a:chExt cx="3886574" cy="792826"/>
          </a:xfrm>
        </p:grpSpPr>
        <p:grpSp>
          <p:nvGrpSpPr>
            <p:cNvPr id="19" name="!!组合 9">
              <a:extLst>
                <a:ext uri="{FF2B5EF4-FFF2-40B4-BE49-F238E27FC236}">
                  <a16:creationId xmlns:a16="http://schemas.microsoft.com/office/drawing/2014/main" id="{AA2C6920-5E3E-8F74-194C-C51DC3654FD1}"/>
                </a:ext>
              </a:extLst>
            </p:cNvPr>
            <p:cNvGrpSpPr/>
            <p:nvPr/>
          </p:nvGrpSpPr>
          <p:grpSpPr>
            <a:xfrm>
              <a:off x="3274778" y="5543065"/>
              <a:ext cx="3886574" cy="786017"/>
              <a:chOff x="2297722" y="3660322"/>
              <a:chExt cx="3886574" cy="786017"/>
            </a:xfrm>
          </p:grpSpPr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D330E7B2-FCFE-7003-32BF-7710A9BCA55B}"/>
                  </a:ext>
                </a:extLst>
              </p:cNvPr>
              <p:cNvSpPr/>
              <p:nvPr/>
            </p:nvSpPr>
            <p:spPr>
              <a:xfrm>
                <a:off x="2297722" y="3660322"/>
                <a:ext cx="3886574" cy="786017"/>
              </a:xfrm>
              <a:prstGeom prst="roundRect">
                <a:avLst>
                  <a:gd name="adj" fmla="val 9930"/>
                </a:avLst>
              </a:prstGeom>
              <a:solidFill>
                <a:srgbClr val="F6F6F6"/>
              </a:solidFill>
              <a:ln w="3175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180000" rIns="3600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b="0">
                    <a:solidFill>
                      <a:srgbClr val="000000"/>
                    </a:solidFill>
                    <a:effectLst/>
                    <a:ea typeface="Fira Code" panose="020B0809050000020004" pitchFamily="49" charset="0"/>
                  </a:rPr>
                  <a:t>alert(</a:t>
                </a:r>
                <a:r>
                  <a:rPr lang="en-US" altLang="zh-CN" sz="1200" b="0">
                    <a:solidFill>
                      <a:srgbClr val="A31515"/>
                    </a:solidFill>
                    <a:effectLst/>
                    <a:ea typeface="Fira Code" panose="020B0809050000020004" pitchFamily="49" charset="0"/>
                  </a:rPr>
                  <a:t>'Hello World'</a:t>
                </a:r>
                <a:r>
                  <a:rPr lang="en-US" altLang="zh-CN" sz="1200" b="0">
                    <a:solidFill>
                      <a:srgbClr val="000000"/>
                    </a:solidFill>
                    <a:effectLst/>
                    <a:ea typeface="Fira Code" panose="020B0809050000020004" pitchFamily="49" charset="0"/>
                  </a:rPr>
                  <a:t>);</a:t>
                </a:r>
                <a:endPara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2" name="矩形: 圆顶角 21">
                <a:extLst>
                  <a:ext uri="{FF2B5EF4-FFF2-40B4-BE49-F238E27FC236}">
                    <a16:creationId xmlns:a16="http://schemas.microsoft.com/office/drawing/2014/main" id="{7D7C0CD8-C885-CBB2-AEF3-74AE309298FB}"/>
                  </a:ext>
                </a:extLst>
              </p:cNvPr>
              <p:cNvSpPr/>
              <p:nvPr/>
            </p:nvSpPr>
            <p:spPr>
              <a:xfrm>
                <a:off x="2297722" y="3660322"/>
                <a:ext cx="3886574" cy="270190"/>
              </a:xfrm>
              <a:prstGeom prst="round2SameRect">
                <a:avLst>
                  <a:gd name="adj1" fmla="val 26923"/>
                  <a:gd name="adj2" fmla="val 0"/>
                </a:avLst>
              </a:prstGeom>
              <a:solidFill>
                <a:srgbClr val="BCBCB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309CBEFA-B6D8-DCE7-0AC4-4231FFAFF4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820" y="3713662"/>
                <a:ext cx="121920" cy="121920"/>
              </a:xfrm>
              <a:prstGeom prst="ellipse">
                <a:avLst/>
              </a:prstGeom>
              <a:solidFill>
                <a:srgbClr val="FE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7CBF5FA-346D-0CCA-8B98-F47DDBF2A1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11780" y="3713662"/>
                <a:ext cx="121920" cy="121920"/>
              </a:xfrm>
              <a:prstGeom prst="ellipse">
                <a:avLst/>
              </a:prstGeom>
              <a:solidFill>
                <a:srgbClr val="2FC1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AE722C9-C5FB-E3AA-8C00-2CC298619699}"/>
                  </a:ext>
                </a:extLst>
              </p:cNvPr>
              <p:cNvSpPr/>
              <p:nvPr/>
            </p:nvSpPr>
            <p:spPr>
              <a:xfrm>
                <a:off x="2590800" y="3713662"/>
                <a:ext cx="121920" cy="121920"/>
              </a:xfrm>
              <a:prstGeom prst="ellipse">
                <a:avLst/>
              </a:prstGeom>
              <a:solidFill>
                <a:srgbClr val="FFC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C22414A-9301-F721-D723-16FAA753BC20}"/>
                </a:ext>
              </a:extLst>
            </p:cNvPr>
            <p:cNvSpPr txBox="1"/>
            <p:nvPr/>
          </p:nvSpPr>
          <p:spPr>
            <a:xfrm>
              <a:off x="6314645" y="5536256"/>
              <a:ext cx="846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bg1"/>
                  </a:solidFill>
                  <a:ea typeface="Fira Code" panose="020B0809050000020004" pitchFamily="49" charset="0"/>
                  <a:cs typeface="阿里巴巴普惠体" panose="00020600040101010101" pitchFamily="18" charset="-122"/>
                </a:rPr>
                <a:t>demo.js</a:t>
              </a:r>
              <a:endParaRPr lang="zh-CN" altLang="en-US" sz="1200">
                <a:solidFill>
                  <a:schemeClr val="bg1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77832E8-3B57-903D-D7DF-98DAAB970FCA}"/>
              </a:ext>
            </a:extLst>
          </p:cNvPr>
          <p:cNvCxnSpPr>
            <a:cxnSpLocks/>
          </p:cNvCxnSpPr>
          <p:nvPr/>
        </p:nvCxnSpPr>
        <p:spPr>
          <a:xfrm>
            <a:off x="10875745" y="4861008"/>
            <a:ext cx="65297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25F6C7C-2710-FE52-AA9E-C558E5942008}"/>
              </a:ext>
            </a:extLst>
          </p:cNvPr>
          <p:cNvCxnSpPr>
            <a:cxnSpLocks/>
          </p:cNvCxnSpPr>
          <p:nvPr/>
        </p:nvCxnSpPr>
        <p:spPr>
          <a:xfrm>
            <a:off x="9002121" y="6295360"/>
            <a:ext cx="97715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!!组合 9">
            <a:extLst>
              <a:ext uri="{FF2B5EF4-FFF2-40B4-BE49-F238E27FC236}">
                <a16:creationId xmlns:a16="http://schemas.microsoft.com/office/drawing/2014/main" id="{C4FE3766-A934-C63B-860A-27E90C04FF74}"/>
              </a:ext>
            </a:extLst>
          </p:cNvPr>
          <p:cNvGrpSpPr/>
          <p:nvPr/>
        </p:nvGrpSpPr>
        <p:grpSpPr>
          <a:xfrm>
            <a:off x="7750104" y="3236476"/>
            <a:ext cx="3886574" cy="2733185"/>
            <a:chOff x="2297722" y="3660322"/>
            <a:chExt cx="3886574" cy="2733185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CE4473CC-86E1-7ACA-9F48-A901D3F17434}"/>
                </a:ext>
              </a:extLst>
            </p:cNvPr>
            <p:cNvSpPr/>
            <p:nvPr/>
          </p:nvSpPr>
          <p:spPr>
            <a:xfrm>
              <a:off x="2297722" y="3660323"/>
              <a:ext cx="3886574" cy="2733184"/>
            </a:xfrm>
            <a:prstGeom prst="roundRect">
              <a:avLst>
                <a:gd name="adj" fmla="val 2626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0" rIns="36000" bIns="0" rtlCol="0" anchor="t"/>
            <a:lstStyle/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&lt;body&gt;</a:t>
              </a:r>
              <a:br>
                <a:rPr lang="zh-CN" altLang="en-US" sz="1200" b="0">
                  <a:solidFill>
                    <a:srgbClr val="000000"/>
                  </a:solidFill>
                  <a:effectLst/>
                </a:rPr>
              </a:br>
              <a:r>
                <a:rPr lang="zh-CN" altLang="en-US" sz="1200" b="0">
                  <a:solidFill>
                    <a:srgbClr val="000000"/>
                  </a:solidFill>
                  <a:effectLst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&lt;script&gt;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   </a:t>
              </a:r>
              <a:r>
                <a:rPr lang="en-US" altLang="zh-CN" sz="1200" b="0">
                  <a:solidFill>
                    <a:srgbClr val="399B39"/>
                  </a:solidFill>
                  <a:effectLst/>
                  <a:ea typeface="Fira Code" panose="020B0809050000020004" pitchFamily="49" charset="0"/>
                </a:rPr>
                <a:t>//.....</a:t>
              </a:r>
              <a:r>
                <a:rPr lang="zh-CN" altLang="en-US" sz="1200" b="0">
                  <a:solidFill>
                    <a:srgbClr val="399B39"/>
                  </a:solidFill>
                  <a:effectLst/>
                  <a:ea typeface="Fira Code" panose="020B0809050000020004" pitchFamily="49" charset="0"/>
                </a:rPr>
                <a:t>大量</a:t>
              </a:r>
              <a:r>
                <a:rPr lang="en-US" altLang="zh-CN" sz="1200" b="0">
                  <a:solidFill>
                    <a:srgbClr val="399B39"/>
                  </a:solidFill>
                  <a:effectLst/>
                  <a:ea typeface="Fira Code" panose="020B0809050000020004" pitchFamily="49" charset="0"/>
                </a:rPr>
                <a:t>JS</a:t>
              </a:r>
              <a:r>
                <a:rPr lang="zh-CN" altLang="en-US" sz="1200" b="0">
                  <a:solidFill>
                    <a:srgbClr val="399B39"/>
                  </a:solidFill>
                  <a:effectLst/>
                  <a:ea typeface="Fira Code" panose="020B0809050000020004" pitchFamily="49" charset="0"/>
                </a:rPr>
                <a:t>代码</a:t>
              </a:r>
              <a:endParaRPr lang="en-US" altLang="zh-CN" sz="1200" b="0">
                <a:solidFill>
                  <a:srgbClr val="399B39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ts val="1700"/>
                </a:lnSpc>
              </a:pPr>
              <a:r>
                <a:rPr lang="en-US" altLang="zh-CN" sz="1200">
                  <a:solidFill>
                    <a:srgbClr val="000000"/>
                  </a:solidFill>
                  <a:ea typeface="Fira Code" panose="020B0809050000020004" pitchFamily="49" charset="0"/>
                </a:rPr>
                <a:t>     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ea typeface="Fira Code" panose="020B0809050000020004" pitchFamily="49" charset="0"/>
                </a:rPr>
                <a:t>  </a:t>
              </a: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&lt;/script&gt;</a:t>
              </a:r>
            </a:p>
            <a:p>
              <a:pPr>
                <a:lnSpc>
                  <a:spcPts val="1700"/>
                </a:lnSpc>
              </a:pPr>
              <a:r>
                <a:rPr lang="en-US" altLang="zh-CN" sz="1200">
                  <a:solidFill>
                    <a:srgbClr val="800000"/>
                  </a:solidFill>
                  <a:ea typeface="Fira Code" panose="020B0809050000020004" pitchFamily="49" charset="0"/>
                </a:rPr>
                <a:t>  </a:t>
              </a:r>
            </a:p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 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&lt;!-- </a:t>
              </a:r>
              <a:r>
                <a:rPr lang="zh-CN" altLang="en-US" sz="1200" b="0">
                  <a:solidFill>
                    <a:srgbClr val="008000"/>
                  </a:solidFill>
                  <a:effectLst/>
                </a:rPr>
                <a:t>页面内容 </a:t>
              </a: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--&gt;</a:t>
              </a:r>
            </a:p>
            <a:p>
              <a:pPr>
                <a:lnSpc>
                  <a:spcPts val="1700"/>
                </a:lnSpc>
              </a:pPr>
              <a:r>
                <a:rPr lang="en-US" altLang="zh-CN" sz="1200">
                  <a:solidFill>
                    <a:srgbClr val="008000"/>
                  </a:solidFill>
                  <a:ea typeface="Fira Code" panose="020B0809050000020004" pitchFamily="49" charset="0"/>
                </a:rPr>
                <a:t>  </a:t>
              </a:r>
              <a:r>
                <a:rPr lang="en-US" altLang="zh-CN" sz="1200">
                  <a:solidFill>
                    <a:srgbClr val="800000"/>
                  </a:solidFill>
                  <a:ea typeface="Fira Code" panose="020B0809050000020004" pitchFamily="49" charset="0"/>
                </a:rPr>
                <a:t>&lt;h1&gt;</a:t>
              </a:r>
              <a:r>
                <a:rPr lang="en-US" altLang="zh-CN" sz="1200">
                  <a:solidFill>
                    <a:schemeClr val="tx1"/>
                  </a:solidFill>
                  <a:ea typeface="Fira Code" panose="020B0809050000020004" pitchFamily="49" charset="0"/>
                </a:rPr>
                <a:t>Hello JS</a:t>
              </a:r>
              <a:r>
                <a:rPr lang="en-US" altLang="zh-CN" sz="1200">
                  <a:solidFill>
                    <a:srgbClr val="800000"/>
                  </a:solidFill>
                  <a:ea typeface="Fira Code" panose="020B0809050000020004" pitchFamily="49" charset="0"/>
                </a:rPr>
                <a:t>&lt;/h1&gt;</a:t>
              </a:r>
            </a:p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008000"/>
                  </a:solidFill>
                  <a:effectLst/>
                  <a:ea typeface="Fira Code" panose="020B0809050000020004" pitchFamily="49" charset="0"/>
                </a:rPr>
                <a:t>  </a:t>
              </a:r>
              <a:r>
                <a:rPr lang="en-US" altLang="zh-CN" sz="1200">
                  <a:solidFill>
                    <a:srgbClr val="800000"/>
                  </a:solidFill>
                  <a:ea typeface="Fira Code" panose="020B0809050000020004" pitchFamily="49" charset="0"/>
                </a:rPr>
                <a:t>&lt;img </a:t>
              </a:r>
              <a:r>
                <a:rPr lang="en-US" altLang="zh-CN" sz="1200">
                  <a:solidFill>
                    <a:schemeClr val="tx1">
                      <a:lumMod val="50000"/>
                    </a:schemeClr>
                  </a:solidFill>
                  <a:ea typeface="Fira Code" panose="020B0809050000020004" pitchFamily="49" charset="0"/>
                </a:rPr>
                <a:t>src=</a:t>
              </a:r>
              <a:r>
                <a:rPr lang="en-US" altLang="zh-CN" sz="1200">
                  <a:solidFill>
                    <a:srgbClr val="008000"/>
                  </a:solidFill>
                  <a:ea typeface="Fira Code" panose="020B0809050000020004" pitchFamily="49" charset="0"/>
                </a:rPr>
                <a:t>"img/1.jpg"</a:t>
              </a:r>
              <a:r>
                <a:rPr lang="en-US" altLang="zh-CN" sz="1200">
                  <a:solidFill>
                    <a:srgbClr val="800000"/>
                  </a:solidFill>
                  <a:ea typeface="Fira Code" panose="020B0809050000020004" pitchFamily="49" charset="0"/>
                </a:rPr>
                <a:t>&gt;</a:t>
              </a:r>
              <a:endParaRPr lang="en-US" altLang="zh-CN" sz="1200" b="0">
                <a:solidFill>
                  <a:srgbClr val="800000"/>
                </a:solidFill>
                <a:effectLst/>
                <a:ea typeface="Fira Code" panose="020B0809050000020004" pitchFamily="49" charset="0"/>
              </a:endParaRPr>
            </a:p>
            <a:p>
              <a:pPr>
                <a:lnSpc>
                  <a:spcPts val="1700"/>
                </a:lnSpc>
              </a:pPr>
              <a:r>
                <a:rPr lang="en-US" altLang="zh-CN" sz="1200" b="0">
                  <a:solidFill>
                    <a:srgbClr val="800000"/>
                  </a:solidFill>
                  <a:effectLst/>
                  <a:ea typeface="Fira Code" panose="020B0809050000020004" pitchFamily="49" charset="0"/>
                </a:rPr>
                <a:t>&lt;/body&gt;</a:t>
              </a:r>
              <a:endParaRPr lang="en-US" altLang="zh-CN" sz="1200" b="0">
                <a:solidFill>
                  <a:srgbClr val="000000"/>
                </a:solidFill>
                <a:effectLst/>
                <a:ea typeface="Fira Code" panose="020B0809050000020004" pitchFamily="49" charset="0"/>
              </a:endParaRPr>
            </a:p>
          </p:txBody>
        </p:sp>
        <p:sp>
          <p:nvSpPr>
            <p:cNvPr id="29" name="矩形: 圆顶角 28">
              <a:extLst>
                <a:ext uri="{FF2B5EF4-FFF2-40B4-BE49-F238E27FC236}">
                  <a16:creationId xmlns:a16="http://schemas.microsoft.com/office/drawing/2014/main" id="{139042DF-9152-0C58-8C02-9929E0AE182B}"/>
                </a:ext>
              </a:extLst>
            </p:cNvPr>
            <p:cNvSpPr/>
            <p:nvPr/>
          </p:nvSpPr>
          <p:spPr>
            <a:xfrm>
              <a:off x="2297722" y="3660322"/>
              <a:ext cx="388657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74DD2DF-186F-60EC-1962-066B8B5E2D99}"/>
                </a:ext>
              </a:extLst>
            </p:cNvPr>
            <p:cNvSpPr>
              <a:spLocks/>
            </p:cNvSpPr>
            <p:nvPr/>
          </p:nvSpPr>
          <p:spPr>
            <a:xfrm>
              <a:off x="2369820" y="3713662"/>
              <a:ext cx="121920" cy="121920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7509B53-D1A4-2A2D-F4D6-9806FF8AEB33}"/>
                </a:ext>
              </a:extLst>
            </p:cNvPr>
            <p:cNvSpPr>
              <a:spLocks/>
            </p:cNvSpPr>
            <p:nvPr/>
          </p:nvSpPr>
          <p:spPr>
            <a:xfrm>
              <a:off x="2811780" y="3713662"/>
              <a:ext cx="121920" cy="121920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44C8657-AED9-E044-3DF5-A4131FB8DF12}"/>
                </a:ext>
              </a:extLst>
            </p:cNvPr>
            <p:cNvSpPr/>
            <p:nvPr/>
          </p:nvSpPr>
          <p:spPr>
            <a:xfrm>
              <a:off x="2590800" y="3713662"/>
              <a:ext cx="121920" cy="121920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01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B435F84B-4315-72E2-DEE5-3B0A159E8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0906" y="1463040"/>
            <a:ext cx="8222851" cy="364684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JS</a:t>
            </a:r>
            <a:r>
              <a:rPr lang="zh-CN" altLang="en-US" sz="18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引入方式</a:t>
            </a:r>
            <a:endParaRPr lang="en-US" altLang="zh-CN" sz="18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内部脚本：将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JS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代码定义在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HTML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页面的 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&lt;script&gt;&lt;/script&gt;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&lt;body&gt;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的底部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外部脚本：将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JS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代码定义在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JS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文件中，通过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&lt;script src=""&gt;&lt;/script&gt;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标签引入</a:t>
            </a:r>
            <a:endParaRPr lang="en-US" altLang="zh-CN" sz="14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JS</a:t>
            </a:r>
            <a:r>
              <a:rPr lang="zh-CN" altLang="en-US" sz="18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书写规范</a:t>
            </a:r>
            <a:endParaRPr lang="en-US" altLang="zh-CN" sz="18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结束符：每行结尾以分号结尾，结尾分号可有可无</a:t>
            </a:r>
            <a:endParaRPr lang="en-US" altLang="zh-CN" sz="14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16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C7EE9F-67AC-F0B5-DD00-D295D80E5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JS </a:t>
            </a:r>
            <a:r>
              <a:rPr lang="zh-CN" altLang="en-US"/>
              <a:t>核心语法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16AC3D-E252-191B-AEB6-DB223FF8A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4397243" cy="2206679"/>
          </a:xfrm>
        </p:spPr>
        <p:txBody>
          <a:bodyPr/>
          <a:lstStyle/>
          <a:p>
            <a:r>
              <a:rPr lang="zh-CN" altLang="en-US"/>
              <a:t>引入方式</a:t>
            </a:r>
            <a:endParaRPr lang="en-US" altLang="zh-CN"/>
          </a:p>
          <a:p>
            <a:r>
              <a:rPr lang="zh-CN" altLang="en-US"/>
              <a:t>基础语法</a:t>
            </a:r>
            <a:endParaRPr lang="en-US" altLang="zh-CN"/>
          </a:p>
          <a:p>
            <a:r>
              <a:rPr lang="en-US" altLang="zh-CN"/>
              <a:t>DOM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AB3204F-61E3-AB17-7A9C-0ED3D56AE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77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C7EE9F-67AC-F0B5-DD00-D295D80E5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JS </a:t>
            </a:r>
            <a:r>
              <a:rPr lang="zh-CN" altLang="en-US"/>
              <a:t>核心语法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16AC3D-E252-191B-AEB6-DB223FF8A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4397243" cy="3354675"/>
          </a:xfrm>
        </p:spPr>
        <p:txBody>
          <a:bodyPr/>
          <a:lstStyle/>
          <a:p>
            <a:r>
              <a:rPr lang="zh-CN" altLang="en-US"/>
              <a:t>引入方式</a:t>
            </a:r>
            <a:endParaRPr lang="en-US" altLang="zh-CN"/>
          </a:p>
          <a:p>
            <a:r>
              <a:rPr lang="zh-CN" altLang="en-US"/>
              <a:t>基础语法</a:t>
            </a:r>
            <a:endParaRPr lang="en-US" altLang="zh-CN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变量</a:t>
            </a:r>
            <a:endParaRPr lang="en-US" altLang="zh-CN" sz="160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数据类型</a:t>
            </a:r>
            <a:endParaRPr lang="en-US" altLang="zh-CN" sz="160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函数</a:t>
            </a:r>
            <a:endParaRPr lang="en-US" altLang="zh-CN" sz="160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/>
              <a:t>自定义对象</a:t>
            </a:r>
            <a:endParaRPr lang="en-US" altLang="zh-CN" sz="1600"/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zh-CN" sz="1800">
                <a:latin typeface="+mn-ea"/>
                <a:cs typeface="阿里巴巴普惠体 Medium" panose="00020600040101010101" pitchFamily="18" charset="-122"/>
              </a:rPr>
              <a:t>DOM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AB3204F-61E3-AB17-7A9C-0ED3D56AE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81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24433</TotalTime>
  <Words>2749</Words>
  <Application>Microsoft Office PowerPoint</Application>
  <PresentationFormat>宽屏</PresentationFormat>
  <Paragraphs>402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39</vt:i4>
      </vt:variant>
    </vt:vector>
  </HeadingPairs>
  <TitlesOfParts>
    <vt:vector size="59" baseType="lpstr">
      <vt:lpstr>Alibaba PuHuiTi B</vt:lpstr>
      <vt:lpstr>阿里巴巴普惠体</vt:lpstr>
      <vt:lpstr>阿里巴巴普惠体 Heavy</vt:lpstr>
      <vt:lpstr>阿里巴巴普惠体 Medium</vt:lpstr>
      <vt:lpstr>等线</vt:lpstr>
      <vt:lpstr>汉仪尚巍流云体简</vt:lpstr>
      <vt:lpstr>楷体</vt:lpstr>
      <vt:lpstr>沐瑶随心手写体</vt:lpstr>
      <vt:lpstr>Arial</vt:lpstr>
      <vt:lpstr>Calisto MT</vt:lpstr>
      <vt:lpstr>Consolas</vt:lpstr>
      <vt:lpstr>Fira Code</vt:lpstr>
      <vt:lpstr>Helvetica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Web前端开发（AI）</vt:lpstr>
      <vt:lpstr>什么是JavaScript</vt:lpstr>
      <vt:lpstr>什么是JavaScript</vt:lpstr>
      <vt:lpstr>PowerPoint 演示文稿</vt:lpstr>
      <vt:lpstr>PowerPoint 演示文稿</vt:lpstr>
      <vt:lpstr>JS引入方式</vt:lpstr>
      <vt:lpstr>PowerPoint 演示文稿</vt:lpstr>
      <vt:lpstr>PowerPoint 演示文稿</vt:lpstr>
      <vt:lpstr>PowerPoint 演示文稿</vt:lpstr>
      <vt:lpstr>变量&amp;常量</vt:lpstr>
      <vt:lpstr>PowerPoint 演示文稿</vt:lpstr>
      <vt:lpstr>PowerPoint 演示文稿</vt:lpstr>
      <vt:lpstr>数据类型</vt:lpstr>
      <vt:lpstr>数据类型</vt:lpstr>
      <vt:lpstr>PowerPoint 演示文稿</vt:lpstr>
      <vt:lpstr>PowerPoint 演示文稿</vt:lpstr>
      <vt:lpstr>函数</vt:lpstr>
      <vt:lpstr>匿名函数</vt:lpstr>
      <vt:lpstr>PowerPoint 演示文稿</vt:lpstr>
      <vt:lpstr>PowerPoint 演示文稿</vt:lpstr>
      <vt:lpstr>自定义对象</vt:lpstr>
      <vt:lpstr>PowerPoint 演示文稿</vt:lpstr>
      <vt:lpstr>json</vt:lpstr>
      <vt:lpstr>PowerPoint 演示文稿</vt:lpstr>
      <vt:lpstr>实现表格隔行换色效果</vt:lpstr>
      <vt:lpstr>PowerPoint 演示文稿</vt:lpstr>
      <vt:lpstr>DOM</vt:lpstr>
      <vt:lpstr>DOM操作</vt:lpstr>
      <vt:lpstr>PowerPoint 演示文稿</vt:lpstr>
      <vt:lpstr>PowerPoint 演示文稿</vt:lpstr>
      <vt:lpstr>PowerPoint 演示文稿</vt:lpstr>
      <vt:lpstr>什么是事件？什么是事件监听？</vt:lpstr>
      <vt:lpstr>事件监听</vt:lpstr>
      <vt:lpstr>PowerPoint 演示文稿</vt:lpstr>
      <vt:lpstr>实现表格数据行鼠标移入移出隔行换色效果。</vt:lpstr>
      <vt:lpstr>常见事件</vt:lpstr>
      <vt:lpstr>PowerPoint 演示文稿</vt:lpstr>
      <vt:lpstr>JS程序优化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M8242</cp:lastModifiedBy>
  <cp:revision>2404</cp:revision>
  <cp:lastPrinted>2022-05-29T16:00:00Z</cp:lastPrinted>
  <dcterms:created xsi:type="dcterms:W3CDTF">2022-05-29T16:00:00Z</dcterms:created>
  <dcterms:modified xsi:type="dcterms:W3CDTF">2024-10-18T09:03:31Z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